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fntdata" ContentType="application/x-fontdata"/>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omments/comment1.xml" ContentType="application/vnd.openxmlformats-officedocument.presentationml.comments+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36"/>
  </p:notesMasterIdLst>
  <p:sldIdLst>
    <p:sldId id="256" r:id="rId2"/>
    <p:sldId id="257" r:id="rId3"/>
    <p:sldId id="258" r:id="rId4"/>
    <p:sldId id="259" r:id="rId5"/>
    <p:sldId id="272" r:id="rId6"/>
    <p:sldId id="294" r:id="rId7"/>
    <p:sldId id="289" r:id="rId8"/>
    <p:sldId id="291" r:id="rId9"/>
    <p:sldId id="292" r:id="rId10"/>
    <p:sldId id="290" r:id="rId11"/>
    <p:sldId id="260" r:id="rId12"/>
    <p:sldId id="261" r:id="rId13"/>
    <p:sldId id="283" r:id="rId14"/>
    <p:sldId id="295" r:id="rId15"/>
    <p:sldId id="263" r:id="rId16"/>
    <p:sldId id="296" r:id="rId17"/>
    <p:sldId id="297" r:id="rId18"/>
    <p:sldId id="264" r:id="rId19"/>
    <p:sldId id="267" r:id="rId20"/>
    <p:sldId id="268" r:id="rId21"/>
    <p:sldId id="269" r:id="rId22"/>
    <p:sldId id="270" r:id="rId23"/>
    <p:sldId id="271" r:id="rId24"/>
    <p:sldId id="273" r:id="rId25"/>
    <p:sldId id="275" r:id="rId26"/>
    <p:sldId id="274" r:id="rId27"/>
    <p:sldId id="279" r:id="rId28"/>
    <p:sldId id="278" r:id="rId29"/>
    <p:sldId id="277" r:id="rId30"/>
    <p:sldId id="280" r:id="rId31"/>
    <p:sldId id="281" r:id="rId32"/>
    <p:sldId id="284" r:id="rId33"/>
    <p:sldId id="298" r:id="rId34"/>
    <p:sldId id="282" r:id="rId35"/>
  </p:sldIdLst>
  <p:sldSz cx="9144000" cy="6858000" type="screen4x3"/>
  <p:notesSz cx="9144000" cy="6858000"/>
  <p:embeddedFontLst>
    <p:embeddedFont>
      <p:font typeface="Roboto" panose="020B0604020202020204" charset="0"/>
      <p:regular r:id="rId37"/>
      <p:bold r:id="rId38"/>
    </p:embeddedFont>
    <p:embeddedFont>
      <p:font typeface="Calibri" panose="020F0502020204030204" pitchFamily="34" charset="0"/>
      <p:regular r:id="rId39"/>
      <p:bold r:id="rId40"/>
      <p:italic r:id="rId41"/>
      <p:boldItalic r:id="rId42"/>
    </p:embeddedFont>
  </p:embeddedFontLst>
  <p:defaultTextStyle>
    <a:defPPr>
      <a:defRPr lang="en-US"/>
    </a:defPPr>
    <a:lvl1pPr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72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44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eaLnBrk="0" fontAlgn="base" hangingPunct="0">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User" initials="U" lastIdx="9" clrIdx="0"/>
  <p:cmAuthor id="2" name="Tiit Randveer" initials="TR" lastIdx="4"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1217" autoAdjust="0"/>
    <p:restoredTop sz="94660"/>
  </p:normalViewPr>
  <p:slideViewPr>
    <p:cSldViewPr>
      <p:cViewPr varScale="1">
        <p:scale>
          <a:sx n="68" d="100"/>
          <a:sy n="68" d="100"/>
        </p:scale>
        <p:origin x="-972" y="-96"/>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3.fntdata"/><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font" Target="fonts/font6.fntdata"/><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1.fntdata"/><Relationship Id="rId40" Type="http://schemas.openxmlformats.org/officeDocument/2006/relationships/font" Target="fonts/font4.fntdata"/><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commentAuthors" Target="commentAuthor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2.fntdata"/><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font" Target="fonts/font5.fntdata"/></Relationships>
</file>

<file path=ppt/comments/comment1.xml><?xml version="1.0" encoding="utf-8"?>
<p:cmLst xmlns:a="http://schemas.openxmlformats.org/drawingml/2006/main" xmlns:r="http://schemas.openxmlformats.org/officeDocument/2006/relationships" xmlns:p="http://schemas.openxmlformats.org/presentationml/2006/main">
  <p:cm authorId="1" dt="2017-02-27T20:19:19.629" idx="9">
    <p:pos x="5424" y="3137"/>
    <p:text>Statistika näitab , et metskitsi oli kõige vähem meil 1979. a, mil kütiti vaid 303 metskitse. 1976 a kütiti enam kui 12000 kitse, 1977  lasti veel ca 6300 metskitse. Miski ei klapi siin. Hinnanguliselt kukkus arvukus vaid 1/3 võrra. Kui võrdleme 1976 ja 1979 a arvukuse hinnangut, siis vahe on 1979. a kahjuks umbes 3 korda.</p:text>
  </p:cm>
  <p:cm authorId="2" dt="2017-03-06T16:49:19.621" idx="4">
    <p:pos x="5424" y="3233"/>
    <p:text>absoluutne miinimum oli ilmselt küll 1979, see talv oli tõeliselt raske, aga suurem langus oli juba ära olnud. "Ametlikke loendusandmeid" ei maksa tõsiselt võtta - vähemalt metskitse arvukuse hindamisel</p:text>
  </p:cm>
</p:cmLst>
</file>

<file path=ppt/drawings/_rels/vmlDrawing1.v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image" Target="../media/image6.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9698" name="Header Placeholder 1"/>
          <p:cNvSpPr>
            <a:spLocks noGrp="1"/>
          </p:cNvSpPr>
          <p:nvPr>
            <p:ph type="hdr" sz="quarter"/>
          </p:nvPr>
        </p:nvSpPr>
        <p:spPr bwMode="auto">
          <a:xfrm>
            <a:off x="0"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1" hangingPunct="1">
              <a:defRPr sz="1200">
                <a:latin typeface="Arial" charset="0"/>
                <a:cs typeface="Arial" charset="0"/>
              </a:defRPr>
            </a:lvl1pPr>
          </a:lstStyle>
          <a:p>
            <a:pPr>
              <a:defRPr/>
            </a:pPr>
            <a:endParaRPr lang="et-EE"/>
          </a:p>
        </p:txBody>
      </p:sp>
      <p:sp>
        <p:nvSpPr>
          <p:cNvPr id="29699" name="Date Placeholder 2"/>
          <p:cNvSpPr>
            <a:spLocks noGrp="1"/>
          </p:cNvSpPr>
          <p:nvPr>
            <p:ph type="dt" idx="1"/>
          </p:nvPr>
        </p:nvSpPr>
        <p:spPr bwMode="auto">
          <a:xfrm>
            <a:off x="3884613" y="0"/>
            <a:ext cx="29718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1" hangingPunct="1">
              <a:defRPr sz="1200">
                <a:latin typeface="Arial" charset="0"/>
                <a:cs typeface="Arial" charset="0"/>
              </a:defRPr>
            </a:lvl1pPr>
          </a:lstStyle>
          <a:p>
            <a:pPr>
              <a:defRPr/>
            </a:pPr>
            <a:fld id="{00DDBDCF-689A-4452-8152-FF9FA2E3E5C5}" type="datetimeFigureOut">
              <a:rPr lang="en-US"/>
              <a:pPr>
                <a:defRPr/>
              </a:pPr>
              <a:t>3/29/2017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9702" name="Footer Placeholder 5"/>
          <p:cNvSpPr>
            <a:spLocks noGrp="1"/>
          </p:cNvSpPr>
          <p:nvPr>
            <p:ph type="ftr" sz="quarter" idx="4"/>
          </p:nvPr>
        </p:nvSpPr>
        <p:spPr bwMode="auto">
          <a:xfrm>
            <a:off x="0" y="8685213"/>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eaLnBrk="1" hangingPunct="1">
              <a:defRPr sz="1200">
                <a:latin typeface="Arial" charset="0"/>
                <a:cs typeface="Arial" charset="0"/>
              </a:defRPr>
            </a:lvl1pPr>
          </a:lstStyle>
          <a:p>
            <a:pPr>
              <a:defRPr/>
            </a:pPr>
            <a:endParaRPr lang="et-EE"/>
          </a:p>
        </p:txBody>
      </p:sp>
      <p:sp>
        <p:nvSpPr>
          <p:cNvPr id="29703" name="Slide Number Placeholder 6"/>
          <p:cNvSpPr>
            <a:spLocks noGrp="1"/>
          </p:cNvSpPr>
          <p:nvPr>
            <p:ph type="sldNum" sz="quarter" idx="5"/>
          </p:nvPr>
        </p:nvSpPr>
        <p:spPr bwMode="auto">
          <a:xfrm>
            <a:off x="3884613" y="8685213"/>
            <a:ext cx="2971800" cy="457200"/>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lvl1pPr algn="r" eaLnBrk="1" hangingPunct="1">
              <a:defRPr sz="1200"/>
            </a:lvl1pPr>
          </a:lstStyle>
          <a:p>
            <a:fld id="{A060ECB7-2FE2-496E-8543-DE171205AC38}" type="slidenum">
              <a:rPr lang="en-US" altLang="et-EE"/>
              <a:pPr/>
              <a:t>‹#›</a:t>
            </a:fld>
            <a:endParaRPr lang="en-US" altLang="et-EE"/>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i pildi kohatäide 1"/>
          <p:cNvSpPr>
            <a:spLocks noGrp="1" noRot="1" noChangeAspect="1"/>
          </p:cNvSpPr>
          <p:nvPr>
            <p:ph type="sldImg"/>
          </p:nvPr>
        </p:nvSpPr>
        <p:spPr/>
      </p:sp>
      <p:sp>
        <p:nvSpPr>
          <p:cNvPr id="3" name="Märkmete kohatäide 2"/>
          <p:cNvSpPr>
            <a:spLocks noGrp="1"/>
          </p:cNvSpPr>
          <p:nvPr>
            <p:ph type="body" idx="1"/>
          </p:nvPr>
        </p:nvSpPr>
        <p:spPr/>
        <p:txBody>
          <a:bodyPr/>
          <a:lstStyle/>
          <a:p>
            <a:endParaRPr lang="et-EE"/>
          </a:p>
        </p:txBody>
      </p:sp>
      <p:sp>
        <p:nvSpPr>
          <p:cNvPr id="4" name="Slaidinumbri kohatäide 3"/>
          <p:cNvSpPr>
            <a:spLocks noGrp="1"/>
          </p:cNvSpPr>
          <p:nvPr>
            <p:ph type="sldNum" sz="quarter" idx="10"/>
          </p:nvPr>
        </p:nvSpPr>
        <p:spPr/>
        <p:txBody>
          <a:bodyPr/>
          <a:lstStyle/>
          <a:p>
            <a:fld id="{A060ECB7-2FE2-496E-8543-DE171205AC38}" type="slidenum">
              <a:rPr lang="en-US" altLang="et-EE"/>
              <a:pPr/>
              <a:t>‹#›</a:t>
            </a:fld>
            <a:endParaRPr lang="en-US" altLang="et-EE"/>
          </a:p>
        </p:txBody>
      </p:sp>
    </p:spTree>
    <p:extLst>
      <p:ext uri="{BB962C8B-B14F-4D97-AF65-F5344CB8AC3E}">
        <p14:creationId xmlns:p14="http://schemas.microsoft.com/office/powerpoint/2010/main" val="224238043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i pildi kohatäide 1"/>
          <p:cNvSpPr>
            <a:spLocks noGrp="1" noRot="1" noChangeAspect="1"/>
          </p:cNvSpPr>
          <p:nvPr>
            <p:ph type="sldImg"/>
          </p:nvPr>
        </p:nvSpPr>
        <p:spPr/>
      </p:sp>
      <p:sp>
        <p:nvSpPr>
          <p:cNvPr id="3" name="Märkmete kohatäide 2"/>
          <p:cNvSpPr>
            <a:spLocks noGrp="1"/>
          </p:cNvSpPr>
          <p:nvPr>
            <p:ph type="body" idx="1"/>
          </p:nvPr>
        </p:nvSpPr>
        <p:spPr/>
        <p:txBody>
          <a:bodyPr/>
          <a:lstStyle/>
          <a:p>
            <a:endParaRPr lang="et-EE"/>
          </a:p>
        </p:txBody>
      </p:sp>
      <p:sp>
        <p:nvSpPr>
          <p:cNvPr id="4" name="Slaidinumbri kohatäide 3"/>
          <p:cNvSpPr>
            <a:spLocks noGrp="1"/>
          </p:cNvSpPr>
          <p:nvPr>
            <p:ph type="sldNum" sz="quarter" idx="10"/>
          </p:nvPr>
        </p:nvSpPr>
        <p:spPr/>
        <p:txBody>
          <a:bodyPr/>
          <a:lstStyle/>
          <a:p>
            <a:fld id="{A060ECB7-2FE2-496E-8543-DE171205AC38}" type="slidenum">
              <a:rPr lang="en-US" altLang="et-EE"/>
              <a:pPr/>
              <a:t>‹#›</a:t>
            </a:fld>
            <a:endParaRPr lang="en-US" altLang="et-EE"/>
          </a:p>
        </p:txBody>
      </p:sp>
    </p:spTree>
    <p:extLst>
      <p:ext uri="{BB962C8B-B14F-4D97-AF65-F5344CB8AC3E}">
        <p14:creationId xmlns:p14="http://schemas.microsoft.com/office/powerpoint/2010/main" val="12697125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i pildi kohatäide 1"/>
          <p:cNvSpPr>
            <a:spLocks noGrp="1" noRot="1" noChangeAspect="1"/>
          </p:cNvSpPr>
          <p:nvPr>
            <p:ph type="sldImg"/>
          </p:nvPr>
        </p:nvSpPr>
        <p:spPr/>
      </p:sp>
      <p:sp>
        <p:nvSpPr>
          <p:cNvPr id="3" name="Märkmete kohatäide 2"/>
          <p:cNvSpPr>
            <a:spLocks noGrp="1"/>
          </p:cNvSpPr>
          <p:nvPr>
            <p:ph type="body" idx="1"/>
          </p:nvPr>
        </p:nvSpPr>
        <p:spPr/>
        <p:txBody>
          <a:bodyPr/>
          <a:lstStyle/>
          <a:p>
            <a:endParaRPr lang="et-EE"/>
          </a:p>
        </p:txBody>
      </p:sp>
      <p:sp>
        <p:nvSpPr>
          <p:cNvPr id="4" name="Slaidinumbri kohatäide 3"/>
          <p:cNvSpPr>
            <a:spLocks noGrp="1"/>
          </p:cNvSpPr>
          <p:nvPr>
            <p:ph type="sldNum" sz="quarter" idx="10"/>
          </p:nvPr>
        </p:nvSpPr>
        <p:spPr/>
        <p:txBody>
          <a:bodyPr/>
          <a:lstStyle/>
          <a:p>
            <a:fld id="{A060ECB7-2FE2-496E-8543-DE171205AC38}" type="slidenum">
              <a:rPr lang="en-US" altLang="et-EE"/>
              <a:pPr/>
              <a:t>‹#›</a:t>
            </a:fld>
            <a:endParaRPr lang="en-US" altLang="et-EE"/>
          </a:p>
        </p:txBody>
      </p:sp>
    </p:spTree>
    <p:extLst>
      <p:ext uri="{BB962C8B-B14F-4D97-AF65-F5344CB8AC3E}">
        <p14:creationId xmlns:p14="http://schemas.microsoft.com/office/powerpoint/2010/main" val="1615058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379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GB" altLang="et-EE"/>
          </a:p>
        </p:txBody>
      </p:sp>
      <p:sp>
        <p:nvSpPr>
          <p:cNvPr id="3379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fld id="{4361DB94-B1B6-4ABB-900F-7493705D06F4}" type="slidenum">
              <a:rPr lang="en-US" altLang="et-EE"/>
              <a:pPr/>
              <a:t>27</a:t>
            </a:fld>
            <a:endParaRPr lang="en-US" altLang="et-EE"/>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idi pildi kohatäide 1"/>
          <p:cNvSpPr>
            <a:spLocks noGrp="1" noRot="1" noChangeAspect="1"/>
          </p:cNvSpPr>
          <p:nvPr>
            <p:ph type="sldImg"/>
          </p:nvPr>
        </p:nvSpPr>
        <p:spPr/>
      </p:sp>
      <p:sp>
        <p:nvSpPr>
          <p:cNvPr id="3" name="Märkmete kohatäide 2"/>
          <p:cNvSpPr>
            <a:spLocks noGrp="1"/>
          </p:cNvSpPr>
          <p:nvPr>
            <p:ph type="body" idx="1"/>
          </p:nvPr>
        </p:nvSpPr>
        <p:spPr/>
        <p:txBody>
          <a:bodyPr/>
          <a:lstStyle/>
          <a:p>
            <a:endParaRPr lang="et-EE"/>
          </a:p>
        </p:txBody>
      </p:sp>
      <p:sp>
        <p:nvSpPr>
          <p:cNvPr id="4" name="Slaidinumbri kohatäide 3"/>
          <p:cNvSpPr>
            <a:spLocks noGrp="1"/>
          </p:cNvSpPr>
          <p:nvPr>
            <p:ph type="sldNum" sz="quarter" idx="10"/>
          </p:nvPr>
        </p:nvSpPr>
        <p:spPr/>
        <p:txBody>
          <a:bodyPr/>
          <a:lstStyle/>
          <a:p>
            <a:fld id="{A060ECB7-2FE2-496E-8543-DE171205AC38}" type="slidenum">
              <a:rPr lang="en-US" altLang="et-EE"/>
              <a:pPr/>
              <a:t>‹#›</a:t>
            </a:fld>
            <a:endParaRPr lang="en-US" altLang="et-EE"/>
          </a:p>
        </p:txBody>
      </p:sp>
    </p:spTree>
    <p:extLst>
      <p:ext uri="{BB962C8B-B14F-4D97-AF65-F5344CB8AC3E}">
        <p14:creationId xmlns:p14="http://schemas.microsoft.com/office/powerpoint/2010/main" val="45130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title"/>
          </p:nvPr>
        </p:nvSpPr>
        <p:spPr>
          <a:xfrm>
            <a:off x="685800" y="2130425"/>
            <a:ext cx="7772400" cy="1470025"/>
          </a:xfrm>
        </p:spPr>
        <p:txBody>
          <a:bodyPr rtlCol="0"/>
          <a:lstStyle/>
          <a:p>
            <a:r>
              <a:rPr lang="en-US" dirty="0"/>
              <a:t>Click to edit Master title style</a:t>
            </a:r>
          </a:p>
        </p:txBody>
      </p:sp>
      <p:sp>
        <p:nvSpPr>
          <p:cNvPr id="3" name="Subtitle 2"/>
          <p:cNvSpPr>
            <a:spLocks noGrp="1"/>
          </p:cNvSpPr>
          <p:nvPr>
            <p:ph type="subTitle" idx="1"/>
          </p:nvPr>
        </p:nvSpPr>
        <p:spPr>
          <a:xfrm>
            <a:off x="1371600" y="3886200"/>
            <a:ext cx="6400800" cy="1752600"/>
          </a:xfrm>
        </p:spPr>
        <p:txBody>
          <a:bodyPr rtlCol="0"/>
          <a:lstStyle>
            <a:lvl1pPr marL="0" lvl="0" indent="0" algn="ctr">
              <a:buNone/>
            </a:lvl1pPr>
            <a:lvl2pPr marL="457200" lvl="1" indent="0" algn="ctr">
              <a:buNone/>
            </a:lvl2pPr>
            <a:lvl3pPr marL="914400" lvl="2" indent="0" algn="ctr">
              <a:buNone/>
            </a:lvl3pPr>
            <a:lvl4pPr marL="1371600" lvl="3" indent="0" algn="ctr">
              <a:buNone/>
            </a:lvl4pPr>
            <a:lvl5pPr marL="1828800" lvl="4" indent="0" algn="ctr">
              <a:buNone/>
            </a:lvl5pPr>
            <a:lvl6pPr marL="2286000" lvl="5" indent="0" algn="ctr">
              <a:buNone/>
            </a:lvl6pPr>
            <a:lvl7pPr marL="2743200" lvl="6" indent="0" algn="ctr">
              <a:buNone/>
            </a:lvl7pPr>
            <a:lvl8pPr marL="3200400" lvl="7" indent="0" algn="ctr">
              <a:buNone/>
            </a:lvl8pPr>
            <a:lvl9pPr marL="3657600" lvl="8" indent="0" algn="ctr">
              <a:buNone/>
            </a:lvl9pPr>
          </a:lstStyle>
          <a:p>
            <a:r>
              <a:rPr lang="en-US" dirty="0"/>
              <a:t>Click to edit Master subtitle style</a:t>
            </a:r>
          </a:p>
        </p:txBody>
      </p:sp>
      <p:sp>
        <p:nvSpPr>
          <p:cNvPr id="4" name="Date Placeholder 3"/>
          <p:cNvSpPr>
            <a:spLocks noGrp="1"/>
          </p:cNvSpPr>
          <p:nvPr>
            <p:ph type="dt" sz="half" idx="10"/>
          </p:nvPr>
        </p:nvSpPr>
        <p:spPr>
          <a:ln/>
        </p:spPr>
        <p:txBody>
          <a:bodyPr/>
          <a:lstStyle>
            <a:lvl1pPr>
              <a:defRPr/>
            </a:lvl1pPr>
          </a:lstStyle>
          <a:p>
            <a:pPr>
              <a:defRPr/>
            </a:pPr>
            <a:endParaRPr lang="et-EE"/>
          </a:p>
        </p:txBody>
      </p:sp>
      <p:sp>
        <p:nvSpPr>
          <p:cNvPr id="5" name="Footer Placeholder 4"/>
          <p:cNvSpPr>
            <a:spLocks noGrp="1"/>
          </p:cNvSpPr>
          <p:nvPr>
            <p:ph type="ftr" sz="quarter" idx="11"/>
          </p:nvPr>
        </p:nvSpPr>
        <p:spPr>
          <a:ln/>
        </p:spPr>
        <p:txBody>
          <a:bodyPr/>
          <a:lstStyle>
            <a:lvl1pPr>
              <a:defRPr/>
            </a:lvl1pPr>
          </a:lstStyle>
          <a:p>
            <a:pPr>
              <a:defRPr/>
            </a:pPr>
            <a:endParaRPr lang="et-EE"/>
          </a:p>
        </p:txBody>
      </p:sp>
      <p:sp>
        <p:nvSpPr>
          <p:cNvPr id="6" name="Slide Number Placeholder 5"/>
          <p:cNvSpPr>
            <a:spLocks noGrp="1"/>
          </p:cNvSpPr>
          <p:nvPr>
            <p:ph type="sldNum" sz="quarter" idx="12"/>
          </p:nvPr>
        </p:nvSpPr>
        <p:spPr>
          <a:ln/>
        </p:spPr>
        <p:txBody>
          <a:bodyPr/>
          <a:lstStyle>
            <a:lvl1pPr>
              <a:defRPr/>
            </a:lvl1pPr>
          </a:lstStyle>
          <a:p>
            <a:fld id="{DBBCD641-B238-4A2A-AAFF-40E92577BFA5}" type="slidenum">
              <a:rPr lang="en-US" altLang="et-EE"/>
              <a:pPr/>
              <a:t>‹#›</a:t>
            </a:fld>
            <a:endParaRPr lang="en-US" altLang="et-EE"/>
          </a:p>
        </p:txBody>
      </p:sp>
    </p:spTree>
    <p:extLst>
      <p:ext uri="{BB962C8B-B14F-4D97-AF65-F5344CB8AC3E}">
        <p14:creationId xmlns:p14="http://schemas.microsoft.com/office/powerpoint/2010/main" val="13338115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lstStyle/>
          <a:p>
            <a:r>
              <a:rPr lang="en-US" dirty="0"/>
              <a:t>Click to edit Master title style</a:t>
            </a:r>
          </a:p>
        </p:txBody>
      </p:sp>
      <p:sp>
        <p:nvSpPr>
          <p:cNvPr id="3" name="Content Placeholder 2"/>
          <p:cNvSpPr>
            <a:spLocks noGrp="1"/>
          </p:cNvSpPr>
          <p:nvPr>
            <p:ph idx="1"/>
          </p:nvPr>
        </p:nvSpPr>
        <p:spPr/>
        <p:txBody>
          <a:bodyPr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ln/>
        </p:spPr>
        <p:txBody>
          <a:bodyPr/>
          <a:lstStyle>
            <a:lvl1pPr>
              <a:defRPr/>
            </a:lvl1pPr>
          </a:lstStyle>
          <a:p>
            <a:pPr>
              <a:defRPr/>
            </a:pPr>
            <a:endParaRPr lang="et-EE"/>
          </a:p>
        </p:txBody>
      </p:sp>
      <p:sp>
        <p:nvSpPr>
          <p:cNvPr id="5" name="Footer Placeholder 4"/>
          <p:cNvSpPr>
            <a:spLocks noGrp="1"/>
          </p:cNvSpPr>
          <p:nvPr>
            <p:ph type="ftr" sz="quarter" idx="11"/>
          </p:nvPr>
        </p:nvSpPr>
        <p:spPr>
          <a:ln/>
        </p:spPr>
        <p:txBody>
          <a:bodyPr/>
          <a:lstStyle>
            <a:lvl1pPr>
              <a:defRPr/>
            </a:lvl1pPr>
          </a:lstStyle>
          <a:p>
            <a:pPr>
              <a:defRPr/>
            </a:pPr>
            <a:endParaRPr lang="et-EE"/>
          </a:p>
        </p:txBody>
      </p:sp>
      <p:sp>
        <p:nvSpPr>
          <p:cNvPr id="6" name="Slide Number Placeholder 5"/>
          <p:cNvSpPr>
            <a:spLocks noGrp="1"/>
          </p:cNvSpPr>
          <p:nvPr>
            <p:ph type="sldNum" sz="quarter" idx="12"/>
          </p:nvPr>
        </p:nvSpPr>
        <p:spPr>
          <a:ln/>
        </p:spPr>
        <p:txBody>
          <a:bodyPr/>
          <a:lstStyle>
            <a:lvl1pPr>
              <a:defRPr/>
            </a:lvl1pPr>
          </a:lstStyle>
          <a:p>
            <a:fld id="{0901DDD5-AC09-4166-A753-3E76DB292834}" type="slidenum">
              <a:rPr lang="en-US" altLang="et-EE"/>
              <a:pPr/>
              <a:t>‹#›</a:t>
            </a:fld>
            <a:endParaRPr lang="en-US" altLang="et-EE"/>
          </a:p>
        </p:txBody>
      </p:sp>
    </p:spTree>
    <p:extLst>
      <p:ext uri="{BB962C8B-B14F-4D97-AF65-F5344CB8AC3E}">
        <p14:creationId xmlns:p14="http://schemas.microsoft.com/office/powerpoint/2010/main" val="213875010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rtlCol="0" anchor="t"/>
          <a:lstStyle>
            <a:lvl1pPr lvl="0" algn="l">
              <a:defRPr lang="en-US" sz="4000" b="1" cap="all" dirty="0">
                <a:latin typeface="Roboto"/>
              </a:defRPr>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rtlCol="0" anchor="b"/>
          <a:lstStyle>
            <a:lvl1pPr marL="0" lvl="0" indent="0">
              <a:buNone/>
              <a:defRPr lang="en-US" sz="2000" dirty="0"/>
            </a:lvl1pPr>
            <a:lvl2pPr marL="457200" lvl="1" indent="0">
              <a:buNone/>
              <a:defRPr lang="en-US" sz="1800" dirty="0"/>
            </a:lvl2pPr>
            <a:lvl3pPr marL="914400" lvl="2" indent="0">
              <a:buNone/>
              <a:defRPr lang="en-US" sz="1600" dirty="0"/>
            </a:lvl3pPr>
            <a:lvl4pPr marL="1371600" lvl="3" indent="0">
              <a:buNone/>
              <a:defRPr lang="en-US" sz="1400" dirty="0"/>
            </a:lvl4pPr>
            <a:lvl5pPr marL="1828800" lvl="4" indent="0">
              <a:buNone/>
              <a:defRPr lang="en-US" sz="1400" dirty="0"/>
            </a:lvl5pPr>
            <a:lvl6pPr marL="2286000" lvl="5" indent="0">
              <a:buNone/>
              <a:defRPr lang="en-US" sz="1400" dirty="0"/>
            </a:lvl6pPr>
            <a:lvl7pPr marL="2743200" lvl="6" indent="0">
              <a:buNone/>
              <a:defRPr lang="en-US" sz="1400" dirty="0"/>
            </a:lvl7pPr>
            <a:lvl8pPr marL="3200400" lvl="7" indent="0">
              <a:buNone/>
              <a:defRPr lang="en-US" sz="1400" dirty="0"/>
            </a:lvl8pPr>
            <a:lvl9pPr marL="3657600" lvl="8" indent="0">
              <a:buNone/>
              <a:defRPr lang="en-US" sz="1400" dirty="0"/>
            </a:lvl9pPr>
          </a:lstStyle>
          <a:p>
            <a:pPr lvl="0"/>
            <a:r>
              <a:rPr lang="en-US" dirty="0"/>
              <a:t>Click to edit Master text styles</a:t>
            </a:r>
          </a:p>
        </p:txBody>
      </p:sp>
      <p:sp>
        <p:nvSpPr>
          <p:cNvPr id="4" name="Date Placeholder 3"/>
          <p:cNvSpPr>
            <a:spLocks noGrp="1"/>
          </p:cNvSpPr>
          <p:nvPr>
            <p:ph type="dt" sz="half" idx="10"/>
          </p:nvPr>
        </p:nvSpPr>
        <p:spPr>
          <a:ln/>
        </p:spPr>
        <p:txBody>
          <a:bodyPr/>
          <a:lstStyle>
            <a:lvl1pPr>
              <a:defRPr/>
            </a:lvl1pPr>
          </a:lstStyle>
          <a:p>
            <a:pPr>
              <a:defRPr/>
            </a:pPr>
            <a:endParaRPr lang="et-EE"/>
          </a:p>
        </p:txBody>
      </p:sp>
      <p:sp>
        <p:nvSpPr>
          <p:cNvPr id="5" name="Footer Placeholder 4"/>
          <p:cNvSpPr>
            <a:spLocks noGrp="1"/>
          </p:cNvSpPr>
          <p:nvPr>
            <p:ph type="ftr" sz="quarter" idx="11"/>
          </p:nvPr>
        </p:nvSpPr>
        <p:spPr>
          <a:ln/>
        </p:spPr>
        <p:txBody>
          <a:bodyPr/>
          <a:lstStyle>
            <a:lvl1pPr>
              <a:defRPr/>
            </a:lvl1pPr>
          </a:lstStyle>
          <a:p>
            <a:pPr>
              <a:defRPr/>
            </a:pPr>
            <a:endParaRPr lang="et-EE"/>
          </a:p>
        </p:txBody>
      </p:sp>
      <p:sp>
        <p:nvSpPr>
          <p:cNvPr id="6" name="Slide Number Placeholder 5"/>
          <p:cNvSpPr>
            <a:spLocks noGrp="1"/>
          </p:cNvSpPr>
          <p:nvPr>
            <p:ph type="sldNum" sz="quarter" idx="12"/>
          </p:nvPr>
        </p:nvSpPr>
        <p:spPr>
          <a:ln/>
        </p:spPr>
        <p:txBody>
          <a:bodyPr/>
          <a:lstStyle>
            <a:lvl1pPr>
              <a:defRPr/>
            </a:lvl1pPr>
          </a:lstStyle>
          <a:p>
            <a:fld id="{C5D11004-F1C3-4F8F-B1D2-C5F7AA5D68BB}" type="slidenum">
              <a:rPr lang="en-US" altLang="et-EE"/>
              <a:pPr/>
              <a:t>‹#›</a:t>
            </a:fld>
            <a:endParaRPr lang="en-US" altLang="et-EE"/>
          </a:p>
        </p:txBody>
      </p:sp>
    </p:spTree>
    <p:extLst>
      <p:ext uri="{BB962C8B-B14F-4D97-AF65-F5344CB8AC3E}">
        <p14:creationId xmlns:p14="http://schemas.microsoft.com/office/powerpoint/2010/main" val="38523286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lstStyle/>
          <a:p>
            <a:r>
              <a:rPr lang="en-US" dirty="0"/>
              <a:t>Click to edit Master title style</a:t>
            </a:r>
          </a:p>
        </p:txBody>
      </p:sp>
      <p:sp>
        <p:nvSpPr>
          <p:cNvPr id="3" name="Content Placeholder 2"/>
          <p:cNvSpPr>
            <a:spLocks noGrp="1"/>
          </p:cNvSpPr>
          <p:nvPr>
            <p:ph idx="1"/>
          </p:nvPr>
        </p:nvSpPr>
        <p:spPr>
          <a:xfrm>
            <a:off x="457200" y="1600200"/>
            <a:ext cx="4038600" cy="4525962"/>
          </a:xfrm>
        </p:spPr>
        <p:txBody>
          <a:bodyPr rtlCol="0"/>
          <a:lstStyle>
            <a:lvl1pPr lvl="0">
              <a:defRPr lang="en-US" sz="2800" dirty="0"/>
            </a:lvl1pPr>
            <a:lvl2pPr lvl="1">
              <a:defRPr lang="en-US" sz="2400" dirty="0"/>
            </a:lvl2pPr>
            <a:lvl3pPr lvl="2">
              <a:defRPr lang="en-US" sz="2000" dirty="0"/>
            </a:lvl3pPr>
            <a:lvl4pPr lvl="3">
              <a:defRPr lang="en-US" sz="1800" dirty="0"/>
            </a:lvl4pPr>
            <a:lvl5pPr lvl="4">
              <a:defRPr lang="en-US" sz="1800" dirty="0"/>
            </a:lvl5pPr>
            <a:lvl6pPr lvl="5">
              <a:defRPr lang="en-US" sz="1800" dirty="0"/>
            </a:lvl6pPr>
            <a:lvl7pPr lvl="6">
              <a:defRPr lang="en-US" sz="1800" dirty="0"/>
            </a:lvl7pPr>
            <a:lvl8pPr lvl="7">
              <a:defRPr lang="en-US" sz="1800" dirty="0"/>
            </a:lvl8pPr>
            <a:lvl9pPr lvl="8">
              <a:defRPr lang="en-US" sz="1800" dirty="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idx="2"/>
          </p:nvPr>
        </p:nvSpPr>
        <p:spPr>
          <a:xfrm>
            <a:off x="4648200" y="1600200"/>
            <a:ext cx="4038600" cy="4525962"/>
          </a:xfrm>
        </p:spPr>
        <p:txBody>
          <a:bodyPr rtlCol="0"/>
          <a:lstStyle>
            <a:lvl1pPr lvl="0">
              <a:defRPr lang="en-US" sz="2800" dirty="0"/>
            </a:lvl1pPr>
            <a:lvl2pPr lvl="1">
              <a:defRPr lang="en-US" sz="2400" dirty="0"/>
            </a:lvl2pPr>
            <a:lvl3pPr lvl="2">
              <a:defRPr lang="en-US" sz="2000" dirty="0"/>
            </a:lvl3pPr>
            <a:lvl4pPr lvl="3">
              <a:defRPr lang="en-US" sz="1800" dirty="0"/>
            </a:lvl4pPr>
            <a:lvl5pPr lvl="4">
              <a:defRPr lang="en-US" sz="1800" dirty="0"/>
            </a:lvl5pPr>
            <a:lvl6pPr lvl="5">
              <a:defRPr lang="en-US" sz="1800" dirty="0"/>
            </a:lvl6pPr>
            <a:lvl7pPr lvl="6">
              <a:defRPr lang="en-US" sz="1800" dirty="0"/>
            </a:lvl7pPr>
            <a:lvl8pPr lvl="7">
              <a:defRPr lang="en-US" sz="1800" dirty="0"/>
            </a:lvl8pPr>
            <a:lvl9pPr lvl="8">
              <a:defRPr lang="en-US" sz="1800" dirty="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3"/>
          <p:cNvSpPr>
            <a:spLocks noGrp="1"/>
          </p:cNvSpPr>
          <p:nvPr>
            <p:ph type="dt" sz="half" idx="10"/>
          </p:nvPr>
        </p:nvSpPr>
        <p:spPr>
          <a:ln/>
        </p:spPr>
        <p:txBody>
          <a:bodyPr/>
          <a:lstStyle>
            <a:lvl1pPr>
              <a:defRPr/>
            </a:lvl1pPr>
          </a:lstStyle>
          <a:p>
            <a:pPr>
              <a:defRPr/>
            </a:pPr>
            <a:endParaRPr lang="et-EE"/>
          </a:p>
        </p:txBody>
      </p:sp>
      <p:sp>
        <p:nvSpPr>
          <p:cNvPr id="6" name="Footer Placeholder 4"/>
          <p:cNvSpPr>
            <a:spLocks noGrp="1"/>
          </p:cNvSpPr>
          <p:nvPr>
            <p:ph type="ftr" sz="quarter" idx="11"/>
          </p:nvPr>
        </p:nvSpPr>
        <p:spPr>
          <a:ln/>
        </p:spPr>
        <p:txBody>
          <a:bodyPr/>
          <a:lstStyle>
            <a:lvl1pPr>
              <a:defRPr/>
            </a:lvl1pPr>
          </a:lstStyle>
          <a:p>
            <a:pPr>
              <a:defRPr/>
            </a:pPr>
            <a:endParaRPr lang="et-EE"/>
          </a:p>
        </p:txBody>
      </p:sp>
      <p:sp>
        <p:nvSpPr>
          <p:cNvPr id="7" name="Slide Number Placeholder 5"/>
          <p:cNvSpPr>
            <a:spLocks noGrp="1"/>
          </p:cNvSpPr>
          <p:nvPr>
            <p:ph type="sldNum" sz="quarter" idx="12"/>
          </p:nvPr>
        </p:nvSpPr>
        <p:spPr>
          <a:ln/>
        </p:spPr>
        <p:txBody>
          <a:bodyPr/>
          <a:lstStyle>
            <a:lvl1pPr>
              <a:defRPr/>
            </a:lvl1pPr>
          </a:lstStyle>
          <a:p>
            <a:fld id="{11CF1646-12F7-4421-AF86-3ED9753063F8}" type="slidenum">
              <a:rPr lang="en-US" altLang="et-EE"/>
              <a:pPr/>
              <a:t>‹#›</a:t>
            </a:fld>
            <a:endParaRPr lang="en-US" altLang="et-EE"/>
          </a:p>
        </p:txBody>
      </p:sp>
    </p:spTree>
    <p:extLst>
      <p:ext uri="{BB962C8B-B14F-4D97-AF65-F5344CB8AC3E}">
        <p14:creationId xmlns:p14="http://schemas.microsoft.com/office/powerpoint/2010/main" val="41500605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lstStyle>
            <a:lvl1pPr lvl="0"/>
          </a:lstStyle>
          <a:p>
            <a:r>
              <a:rPr lang="en-US" dirty="0"/>
              <a:t>Click to edit Master title style</a:t>
            </a:r>
          </a:p>
        </p:txBody>
      </p:sp>
      <p:sp>
        <p:nvSpPr>
          <p:cNvPr id="3" name="Text Placeholder 2"/>
          <p:cNvSpPr>
            <a:spLocks noGrp="1"/>
          </p:cNvSpPr>
          <p:nvPr>
            <p:ph type="body" idx="1"/>
          </p:nvPr>
        </p:nvSpPr>
        <p:spPr>
          <a:xfrm>
            <a:off x="457200" y="1535113"/>
            <a:ext cx="4040187" cy="639762"/>
          </a:xfrm>
        </p:spPr>
        <p:txBody>
          <a:bodyPr rtlCol="0" anchor="b"/>
          <a:lstStyle>
            <a:lvl1pPr marL="0" lvl="0" indent="0">
              <a:buNone/>
              <a:defRPr lang="en-US" sz="2400" b="1" dirty="0">
                <a:latin typeface="Roboto"/>
              </a:defRPr>
            </a:lvl1pPr>
            <a:lvl2pPr marL="457200" lvl="1" indent="0">
              <a:buNone/>
              <a:defRPr lang="en-US" sz="2000" b="1" dirty="0">
                <a:latin typeface="Roboto"/>
              </a:defRPr>
            </a:lvl2pPr>
            <a:lvl3pPr marL="914400" lvl="2" indent="0">
              <a:buNone/>
              <a:defRPr lang="en-US" sz="1800" b="1" dirty="0">
                <a:latin typeface="Roboto"/>
              </a:defRPr>
            </a:lvl3pPr>
            <a:lvl4pPr marL="1371600" lvl="3" indent="0">
              <a:buNone/>
              <a:defRPr lang="en-US" sz="1600" b="1" dirty="0">
                <a:latin typeface="Roboto"/>
              </a:defRPr>
            </a:lvl4pPr>
            <a:lvl5pPr marL="1828800" lvl="4" indent="0">
              <a:buNone/>
              <a:defRPr lang="en-US" sz="1600" b="1" dirty="0">
                <a:latin typeface="Roboto"/>
              </a:defRPr>
            </a:lvl5pPr>
            <a:lvl6pPr marL="2286000" lvl="5" indent="0">
              <a:buNone/>
              <a:defRPr lang="en-US" sz="1600" b="1" dirty="0">
                <a:latin typeface="Roboto"/>
              </a:defRPr>
            </a:lvl6pPr>
            <a:lvl7pPr marL="2743200" lvl="6" indent="0">
              <a:buNone/>
              <a:defRPr lang="en-US" sz="1600" b="1" dirty="0">
                <a:latin typeface="Roboto"/>
              </a:defRPr>
            </a:lvl7pPr>
            <a:lvl8pPr marL="3200400" lvl="7" indent="0">
              <a:buNone/>
              <a:defRPr lang="en-US" sz="1600" b="1" dirty="0">
                <a:latin typeface="Roboto"/>
              </a:defRPr>
            </a:lvl8pPr>
            <a:lvl9pPr marL="3657600" lvl="8" indent="0">
              <a:buNone/>
              <a:defRPr lang="en-US" sz="1600" b="1" dirty="0">
                <a:latin typeface="Roboto"/>
              </a:defRPr>
            </a:lvl9pPr>
          </a:lstStyle>
          <a:p>
            <a:pPr lvl="0"/>
            <a:r>
              <a:rPr lang="en-US" dirty="0"/>
              <a:t>Click to edit Master text styles</a:t>
            </a:r>
          </a:p>
        </p:txBody>
      </p:sp>
      <p:sp>
        <p:nvSpPr>
          <p:cNvPr id="4" name="Content Placeholder 3"/>
          <p:cNvSpPr>
            <a:spLocks noGrp="1"/>
          </p:cNvSpPr>
          <p:nvPr>
            <p:ph idx="2"/>
          </p:nvPr>
        </p:nvSpPr>
        <p:spPr>
          <a:xfrm>
            <a:off x="457200" y="2174875"/>
            <a:ext cx="4040187" cy="3951288"/>
          </a:xfrm>
        </p:spPr>
        <p:txBody>
          <a:bodyPr rtlCol="0"/>
          <a:lstStyle>
            <a:lvl1pPr lvl="0">
              <a:defRPr lang="en-US" sz="2400" dirty="0"/>
            </a:lvl1pPr>
            <a:lvl2pPr lvl="1">
              <a:defRPr lang="en-US" sz="2000" dirty="0"/>
            </a:lvl2pPr>
            <a:lvl3pPr lvl="2">
              <a:defRPr lang="en-US" sz="1800" dirty="0"/>
            </a:lvl3pPr>
            <a:lvl4pPr lvl="3">
              <a:defRPr lang="en-US" sz="1600" dirty="0"/>
            </a:lvl4pPr>
            <a:lvl5pPr lvl="4">
              <a:defRPr lang="en-US" sz="1600" dirty="0"/>
            </a:lvl5pPr>
            <a:lvl6pPr lvl="5">
              <a:defRPr lang="en-US" sz="1600" dirty="0"/>
            </a:lvl6pPr>
            <a:lvl7pPr lvl="6">
              <a:defRPr lang="en-US" sz="1600" dirty="0"/>
            </a:lvl7pPr>
            <a:lvl8pPr lvl="7">
              <a:defRPr lang="en-US" sz="1600" dirty="0"/>
            </a:lvl8pPr>
            <a:lvl9pPr lvl="8">
              <a:defRPr lang="en-US" sz="1600" dirty="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idx="3"/>
          </p:nvPr>
        </p:nvSpPr>
        <p:spPr>
          <a:xfrm>
            <a:off x="4645025" y="1535113"/>
            <a:ext cx="4041774" cy="639762"/>
          </a:xfrm>
        </p:spPr>
        <p:txBody>
          <a:bodyPr rtlCol="0" anchor="b"/>
          <a:lstStyle>
            <a:lvl1pPr marL="0" lvl="0" indent="0">
              <a:buNone/>
              <a:defRPr lang="en-US" sz="2400" b="1" dirty="0">
                <a:latin typeface="Roboto"/>
              </a:defRPr>
            </a:lvl1pPr>
            <a:lvl2pPr marL="457200" lvl="1" indent="0">
              <a:buNone/>
              <a:defRPr lang="en-US" sz="2000" b="1" dirty="0">
                <a:latin typeface="Roboto"/>
              </a:defRPr>
            </a:lvl2pPr>
            <a:lvl3pPr marL="914400" lvl="2" indent="0">
              <a:buNone/>
              <a:defRPr lang="en-US" sz="1800" b="1" dirty="0">
                <a:latin typeface="Roboto"/>
              </a:defRPr>
            </a:lvl3pPr>
            <a:lvl4pPr marL="1371600" lvl="3" indent="0">
              <a:buNone/>
              <a:defRPr lang="en-US" sz="1600" b="1" dirty="0">
                <a:latin typeface="Roboto"/>
              </a:defRPr>
            </a:lvl4pPr>
            <a:lvl5pPr marL="1828800" lvl="4" indent="0">
              <a:buNone/>
              <a:defRPr lang="en-US" sz="1600" b="1" dirty="0">
                <a:latin typeface="Roboto"/>
              </a:defRPr>
            </a:lvl5pPr>
            <a:lvl6pPr marL="2286000" lvl="5" indent="0">
              <a:buNone/>
              <a:defRPr lang="en-US" sz="1600" b="1" dirty="0">
                <a:latin typeface="Roboto"/>
              </a:defRPr>
            </a:lvl6pPr>
            <a:lvl7pPr marL="2743200" lvl="6" indent="0">
              <a:buNone/>
              <a:defRPr lang="en-US" sz="1600" b="1" dirty="0">
                <a:latin typeface="Roboto"/>
              </a:defRPr>
            </a:lvl7pPr>
            <a:lvl8pPr marL="3200400" lvl="7" indent="0">
              <a:buNone/>
              <a:defRPr lang="en-US" sz="1600" b="1" dirty="0">
                <a:latin typeface="Roboto"/>
              </a:defRPr>
            </a:lvl8pPr>
            <a:lvl9pPr marL="3657600" lvl="8" indent="0">
              <a:buNone/>
              <a:defRPr lang="en-US" sz="1600" b="1" dirty="0">
                <a:latin typeface="Roboto"/>
              </a:defRPr>
            </a:lvl9pPr>
          </a:lstStyle>
          <a:p>
            <a:pPr lvl="0"/>
            <a:r>
              <a:rPr lang="en-US" dirty="0"/>
              <a:t>Click to edit Master text styles</a:t>
            </a:r>
          </a:p>
        </p:txBody>
      </p:sp>
      <p:sp>
        <p:nvSpPr>
          <p:cNvPr id="6" name="Content Placeholder 5"/>
          <p:cNvSpPr>
            <a:spLocks noGrp="1"/>
          </p:cNvSpPr>
          <p:nvPr>
            <p:ph idx="4"/>
          </p:nvPr>
        </p:nvSpPr>
        <p:spPr>
          <a:xfrm>
            <a:off x="4645025" y="2174875"/>
            <a:ext cx="4041774" cy="3951288"/>
          </a:xfrm>
        </p:spPr>
        <p:txBody>
          <a:bodyPr rtlCol="0"/>
          <a:lstStyle>
            <a:lvl1pPr lvl="0">
              <a:defRPr lang="en-US" sz="2400" dirty="0"/>
            </a:lvl1pPr>
            <a:lvl2pPr lvl="1">
              <a:defRPr lang="en-US" sz="2000" dirty="0"/>
            </a:lvl2pPr>
            <a:lvl3pPr lvl="2">
              <a:defRPr lang="en-US" sz="1800" dirty="0"/>
            </a:lvl3pPr>
            <a:lvl4pPr lvl="3">
              <a:defRPr lang="en-US" sz="1600" dirty="0"/>
            </a:lvl4pPr>
            <a:lvl5pPr lvl="4">
              <a:defRPr lang="en-US" sz="1600" dirty="0"/>
            </a:lvl5pPr>
            <a:lvl6pPr lvl="5">
              <a:defRPr lang="en-US" sz="1600" dirty="0"/>
            </a:lvl6pPr>
            <a:lvl7pPr lvl="6">
              <a:defRPr lang="en-US" sz="1600" dirty="0"/>
            </a:lvl7pPr>
            <a:lvl8pPr lvl="7">
              <a:defRPr lang="en-US" sz="1600" dirty="0"/>
            </a:lvl8pPr>
            <a:lvl9pPr lvl="8">
              <a:defRPr lang="en-US" sz="1600" dirty="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3"/>
          <p:cNvSpPr>
            <a:spLocks noGrp="1"/>
          </p:cNvSpPr>
          <p:nvPr>
            <p:ph type="dt" sz="half" idx="10"/>
          </p:nvPr>
        </p:nvSpPr>
        <p:spPr>
          <a:ln/>
        </p:spPr>
        <p:txBody>
          <a:bodyPr/>
          <a:lstStyle>
            <a:lvl1pPr>
              <a:defRPr/>
            </a:lvl1pPr>
          </a:lstStyle>
          <a:p>
            <a:pPr>
              <a:defRPr/>
            </a:pPr>
            <a:endParaRPr lang="et-EE"/>
          </a:p>
        </p:txBody>
      </p:sp>
      <p:sp>
        <p:nvSpPr>
          <p:cNvPr id="8" name="Footer Placeholder 4"/>
          <p:cNvSpPr>
            <a:spLocks noGrp="1"/>
          </p:cNvSpPr>
          <p:nvPr>
            <p:ph type="ftr" sz="quarter" idx="11"/>
          </p:nvPr>
        </p:nvSpPr>
        <p:spPr>
          <a:ln/>
        </p:spPr>
        <p:txBody>
          <a:bodyPr/>
          <a:lstStyle>
            <a:lvl1pPr>
              <a:defRPr/>
            </a:lvl1pPr>
          </a:lstStyle>
          <a:p>
            <a:pPr>
              <a:defRPr/>
            </a:pPr>
            <a:endParaRPr lang="et-EE"/>
          </a:p>
        </p:txBody>
      </p:sp>
      <p:sp>
        <p:nvSpPr>
          <p:cNvPr id="9" name="Slide Number Placeholder 5"/>
          <p:cNvSpPr>
            <a:spLocks noGrp="1"/>
          </p:cNvSpPr>
          <p:nvPr>
            <p:ph type="sldNum" sz="quarter" idx="12"/>
          </p:nvPr>
        </p:nvSpPr>
        <p:spPr>
          <a:ln/>
        </p:spPr>
        <p:txBody>
          <a:bodyPr/>
          <a:lstStyle>
            <a:lvl1pPr>
              <a:defRPr/>
            </a:lvl1pPr>
          </a:lstStyle>
          <a:p>
            <a:fld id="{96129328-5832-4108-A719-38EE8B6AB69C}" type="slidenum">
              <a:rPr lang="en-US" altLang="et-EE"/>
              <a:pPr/>
              <a:t>‹#›</a:t>
            </a:fld>
            <a:endParaRPr lang="en-US" altLang="et-EE"/>
          </a:p>
        </p:txBody>
      </p:sp>
    </p:spTree>
    <p:extLst>
      <p:ext uri="{BB962C8B-B14F-4D97-AF65-F5344CB8AC3E}">
        <p14:creationId xmlns:p14="http://schemas.microsoft.com/office/powerpoint/2010/main" val="396892924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rtlCol="0"/>
          <a:lstStyle/>
          <a:p>
            <a:r>
              <a:rPr lang="en-US" dirty="0"/>
              <a:t>Click to edit Master title style</a:t>
            </a:r>
          </a:p>
        </p:txBody>
      </p:sp>
      <p:sp>
        <p:nvSpPr>
          <p:cNvPr id="3" name="Date Placeholder 3"/>
          <p:cNvSpPr>
            <a:spLocks noGrp="1"/>
          </p:cNvSpPr>
          <p:nvPr>
            <p:ph type="dt" sz="half" idx="10"/>
          </p:nvPr>
        </p:nvSpPr>
        <p:spPr>
          <a:ln/>
        </p:spPr>
        <p:txBody>
          <a:bodyPr/>
          <a:lstStyle>
            <a:lvl1pPr>
              <a:defRPr/>
            </a:lvl1pPr>
          </a:lstStyle>
          <a:p>
            <a:pPr>
              <a:defRPr/>
            </a:pPr>
            <a:endParaRPr lang="et-EE"/>
          </a:p>
        </p:txBody>
      </p:sp>
      <p:sp>
        <p:nvSpPr>
          <p:cNvPr id="4" name="Footer Placeholder 4"/>
          <p:cNvSpPr>
            <a:spLocks noGrp="1"/>
          </p:cNvSpPr>
          <p:nvPr>
            <p:ph type="ftr" sz="quarter" idx="11"/>
          </p:nvPr>
        </p:nvSpPr>
        <p:spPr>
          <a:ln/>
        </p:spPr>
        <p:txBody>
          <a:bodyPr/>
          <a:lstStyle>
            <a:lvl1pPr>
              <a:defRPr/>
            </a:lvl1pPr>
          </a:lstStyle>
          <a:p>
            <a:pPr>
              <a:defRPr/>
            </a:pPr>
            <a:endParaRPr lang="et-EE"/>
          </a:p>
        </p:txBody>
      </p:sp>
      <p:sp>
        <p:nvSpPr>
          <p:cNvPr id="5" name="Slide Number Placeholder 5"/>
          <p:cNvSpPr>
            <a:spLocks noGrp="1"/>
          </p:cNvSpPr>
          <p:nvPr>
            <p:ph type="sldNum" sz="quarter" idx="12"/>
          </p:nvPr>
        </p:nvSpPr>
        <p:spPr>
          <a:ln/>
        </p:spPr>
        <p:txBody>
          <a:bodyPr/>
          <a:lstStyle>
            <a:lvl1pPr>
              <a:defRPr/>
            </a:lvl1pPr>
          </a:lstStyle>
          <a:p>
            <a:fld id="{60354EB1-CFBB-4546-9FDE-A23F72B02A5D}" type="slidenum">
              <a:rPr lang="en-US" altLang="et-EE"/>
              <a:pPr/>
              <a:t>‹#›</a:t>
            </a:fld>
            <a:endParaRPr lang="en-US" altLang="et-EE"/>
          </a:p>
        </p:txBody>
      </p:sp>
    </p:spTree>
    <p:extLst>
      <p:ext uri="{BB962C8B-B14F-4D97-AF65-F5344CB8AC3E}">
        <p14:creationId xmlns:p14="http://schemas.microsoft.com/office/powerpoint/2010/main" val="1174134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a:ln/>
        </p:spPr>
        <p:txBody>
          <a:bodyPr/>
          <a:lstStyle>
            <a:lvl1pPr>
              <a:defRPr/>
            </a:lvl1pPr>
          </a:lstStyle>
          <a:p>
            <a:pPr>
              <a:defRPr/>
            </a:pPr>
            <a:endParaRPr lang="et-EE"/>
          </a:p>
        </p:txBody>
      </p:sp>
      <p:sp>
        <p:nvSpPr>
          <p:cNvPr id="3" name="Footer Placeholder 4"/>
          <p:cNvSpPr>
            <a:spLocks noGrp="1"/>
          </p:cNvSpPr>
          <p:nvPr>
            <p:ph type="ftr" sz="quarter" idx="11"/>
          </p:nvPr>
        </p:nvSpPr>
        <p:spPr>
          <a:ln/>
        </p:spPr>
        <p:txBody>
          <a:bodyPr/>
          <a:lstStyle>
            <a:lvl1pPr>
              <a:defRPr/>
            </a:lvl1pPr>
          </a:lstStyle>
          <a:p>
            <a:pPr>
              <a:defRPr/>
            </a:pPr>
            <a:endParaRPr lang="et-EE"/>
          </a:p>
        </p:txBody>
      </p:sp>
      <p:sp>
        <p:nvSpPr>
          <p:cNvPr id="4" name="Slide Number Placeholder 5"/>
          <p:cNvSpPr>
            <a:spLocks noGrp="1"/>
          </p:cNvSpPr>
          <p:nvPr>
            <p:ph type="sldNum" sz="quarter" idx="12"/>
          </p:nvPr>
        </p:nvSpPr>
        <p:spPr>
          <a:ln/>
        </p:spPr>
        <p:txBody>
          <a:bodyPr/>
          <a:lstStyle>
            <a:lvl1pPr>
              <a:defRPr/>
            </a:lvl1pPr>
          </a:lstStyle>
          <a:p>
            <a:fld id="{8DD7C208-56BB-4F39-A717-EF5E41D63180}" type="slidenum">
              <a:rPr lang="en-US" altLang="et-EE"/>
              <a:pPr/>
              <a:t>‹#›</a:t>
            </a:fld>
            <a:endParaRPr lang="en-US" altLang="et-EE"/>
          </a:p>
        </p:txBody>
      </p:sp>
    </p:spTree>
    <p:extLst>
      <p:ext uri="{BB962C8B-B14F-4D97-AF65-F5344CB8AC3E}">
        <p14:creationId xmlns:p14="http://schemas.microsoft.com/office/powerpoint/2010/main" val="8931563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rtlCol="0" anchor="b"/>
          <a:lstStyle>
            <a:lvl1pPr lvl="0" algn="l">
              <a:defRPr lang="en-US" sz="2000" b="1" dirty="0">
                <a:latin typeface="Roboto"/>
              </a:defRPr>
            </a:lvl1pPr>
          </a:lstStyle>
          <a:p>
            <a:r>
              <a:rPr lang="en-US" dirty="0"/>
              <a:t>Click to edit Master title style</a:t>
            </a:r>
          </a:p>
        </p:txBody>
      </p:sp>
      <p:sp>
        <p:nvSpPr>
          <p:cNvPr id="3" name="Content Placeholder 2"/>
          <p:cNvSpPr>
            <a:spLocks noGrp="1"/>
          </p:cNvSpPr>
          <p:nvPr>
            <p:ph idx="1"/>
          </p:nvPr>
        </p:nvSpPr>
        <p:spPr>
          <a:xfrm>
            <a:off x="3575050" y="273050"/>
            <a:ext cx="5111749" cy="5853112"/>
          </a:xfrm>
        </p:spPr>
        <p:txBody>
          <a:bodyPr rtlCol="0"/>
          <a:lstStyle>
            <a:lvl1pPr lvl="0">
              <a:defRPr lang="en-US" sz="3200" dirty="0"/>
            </a:lvl1pPr>
            <a:lvl2pPr lvl="1">
              <a:defRPr lang="en-US" sz="2800" dirty="0"/>
            </a:lvl2pPr>
            <a:lvl3pPr lvl="2">
              <a:defRPr lang="en-US" sz="2400" dirty="0"/>
            </a:lvl3pPr>
            <a:lvl4pPr lvl="3">
              <a:defRPr lang="en-US" sz="2000" dirty="0"/>
            </a:lvl4pPr>
            <a:lvl5pPr lvl="4">
              <a:defRPr lang="en-US" sz="2000" dirty="0"/>
            </a:lvl5pPr>
            <a:lvl6pPr lvl="5">
              <a:defRPr lang="en-US" sz="2000" dirty="0"/>
            </a:lvl6pPr>
            <a:lvl7pPr lvl="6">
              <a:defRPr lang="en-US" sz="2000" dirty="0"/>
            </a:lvl7pPr>
            <a:lvl8pPr lvl="7">
              <a:defRPr lang="en-US" sz="2000" dirty="0"/>
            </a:lvl8pPr>
            <a:lvl9pPr lvl="8">
              <a:defRPr lang="en-US" sz="2000" dirty="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idx="2"/>
          </p:nvPr>
        </p:nvSpPr>
        <p:spPr>
          <a:xfrm>
            <a:off x="457200" y="1435099"/>
            <a:ext cx="3008313" cy="4691063"/>
          </a:xfrm>
        </p:spPr>
        <p:txBody>
          <a:bodyPr rtlCol="0"/>
          <a:lstStyle>
            <a:lvl1pPr marL="0" lvl="0" indent="0">
              <a:buNone/>
              <a:defRPr lang="en-US" sz="1400" dirty="0"/>
            </a:lvl1pPr>
            <a:lvl2pPr marL="457200" lvl="1" indent="0">
              <a:buNone/>
              <a:defRPr lang="en-US" sz="1200" dirty="0"/>
            </a:lvl2pPr>
            <a:lvl3pPr marL="914400" lvl="2" indent="0">
              <a:buNone/>
              <a:defRPr lang="en-US" sz="1000" dirty="0"/>
            </a:lvl3pPr>
            <a:lvl4pPr marL="1371600" lvl="3" indent="0">
              <a:buNone/>
              <a:defRPr lang="en-US" sz="900" dirty="0"/>
            </a:lvl4pPr>
            <a:lvl5pPr marL="1828800" lvl="4" indent="0">
              <a:buNone/>
              <a:defRPr lang="en-US" sz="900" dirty="0"/>
            </a:lvl5pPr>
            <a:lvl6pPr marL="2286000" lvl="5" indent="0">
              <a:buNone/>
              <a:defRPr lang="en-US" sz="900" dirty="0"/>
            </a:lvl6pPr>
            <a:lvl7pPr marL="2743200" lvl="6" indent="0">
              <a:buNone/>
              <a:defRPr lang="en-US" sz="900" dirty="0"/>
            </a:lvl7pPr>
            <a:lvl8pPr marL="3200400" lvl="7" indent="0">
              <a:buNone/>
              <a:defRPr lang="en-US" sz="900" dirty="0"/>
            </a:lvl8pPr>
            <a:lvl9pPr marL="3657600" lvl="8" indent="0">
              <a:buNone/>
              <a:defRPr lang="en-US" sz="900" dirty="0"/>
            </a:lvl9pPr>
          </a:lstStyle>
          <a:p>
            <a:pPr lvl="0"/>
            <a:r>
              <a:rPr lang="en-US" dirty="0"/>
              <a:t>Click to edit Master text styles</a:t>
            </a:r>
          </a:p>
        </p:txBody>
      </p:sp>
      <p:sp>
        <p:nvSpPr>
          <p:cNvPr id="5" name="Date Placeholder 3"/>
          <p:cNvSpPr>
            <a:spLocks noGrp="1"/>
          </p:cNvSpPr>
          <p:nvPr>
            <p:ph type="dt" sz="half" idx="10"/>
          </p:nvPr>
        </p:nvSpPr>
        <p:spPr>
          <a:ln/>
        </p:spPr>
        <p:txBody>
          <a:bodyPr/>
          <a:lstStyle>
            <a:lvl1pPr>
              <a:defRPr/>
            </a:lvl1pPr>
          </a:lstStyle>
          <a:p>
            <a:pPr>
              <a:defRPr/>
            </a:pPr>
            <a:endParaRPr lang="et-EE"/>
          </a:p>
        </p:txBody>
      </p:sp>
      <p:sp>
        <p:nvSpPr>
          <p:cNvPr id="6" name="Footer Placeholder 4"/>
          <p:cNvSpPr>
            <a:spLocks noGrp="1"/>
          </p:cNvSpPr>
          <p:nvPr>
            <p:ph type="ftr" sz="quarter" idx="11"/>
          </p:nvPr>
        </p:nvSpPr>
        <p:spPr>
          <a:ln/>
        </p:spPr>
        <p:txBody>
          <a:bodyPr/>
          <a:lstStyle>
            <a:lvl1pPr>
              <a:defRPr/>
            </a:lvl1pPr>
          </a:lstStyle>
          <a:p>
            <a:pPr>
              <a:defRPr/>
            </a:pPr>
            <a:endParaRPr lang="et-EE"/>
          </a:p>
        </p:txBody>
      </p:sp>
      <p:sp>
        <p:nvSpPr>
          <p:cNvPr id="7" name="Slide Number Placeholder 5"/>
          <p:cNvSpPr>
            <a:spLocks noGrp="1"/>
          </p:cNvSpPr>
          <p:nvPr>
            <p:ph type="sldNum" sz="quarter" idx="12"/>
          </p:nvPr>
        </p:nvSpPr>
        <p:spPr>
          <a:ln/>
        </p:spPr>
        <p:txBody>
          <a:bodyPr/>
          <a:lstStyle>
            <a:lvl1pPr>
              <a:defRPr/>
            </a:lvl1pPr>
          </a:lstStyle>
          <a:p>
            <a:fld id="{9C6CE602-6227-435C-8811-D8528C3F2C28}" type="slidenum">
              <a:rPr lang="en-US" altLang="et-EE"/>
              <a:pPr/>
              <a:t>‹#›</a:t>
            </a:fld>
            <a:endParaRPr lang="en-US" altLang="et-EE"/>
          </a:p>
        </p:txBody>
      </p:sp>
    </p:spTree>
    <p:extLst>
      <p:ext uri="{BB962C8B-B14F-4D97-AF65-F5344CB8AC3E}">
        <p14:creationId xmlns:p14="http://schemas.microsoft.com/office/powerpoint/2010/main" val="288488193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rtlCol="0" anchor="b"/>
          <a:lstStyle>
            <a:lvl1pPr lvl="0" algn="l">
              <a:defRPr lang="en-US" sz="2000" b="1" dirty="0">
                <a:latin typeface="Roboto"/>
              </a:defRPr>
            </a:lvl1pPr>
          </a:lstStyle>
          <a:p>
            <a:r>
              <a:rPr lang="en-US" dirty="0"/>
              <a:t>Click to edit Master title style</a:t>
            </a:r>
          </a:p>
        </p:txBody>
      </p:sp>
      <p:sp>
        <p:nvSpPr>
          <p:cNvPr id="4" name="Picture Placeholder 2"/>
          <p:cNvSpPr>
            <a:spLocks noGrp="1"/>
          </p:cNvSpPr>
          <p:nvPr>
            <p:ph type="pic" idx="1"/>
          </p:nvPr>
        </p:nvSpPr>
        <p:spPr>
          <a:xfrm>
            <a:off x="1792288" y="612775"/>
            <a:ext cx="5486400" cy="4114800"/>
          </a:xfrm>
        </p:spPr>
        <p:txBody>
          <a:bodyPr rtlCol="0">
            <a:normAutofit/>
          </a:bodyPr>
          <a:lstStyle>
            <a:lvl1pPr marL="0" lvl="0" indent="0">
              <a:buNone/>
              <a:defRPr lang="en-US" sz="3200" dirty="0"/>
            </a:lvl1pPr>
            <a:lvl2pPr marL="457200" lvl="1" indent="0">
              <a:buNone/>
              <a:defRPr lang="en-US" sz="2800" dirty="0"/>
            </a:lvl2pPr>
            <a:lvl3pPr marL="914400" lvl="2" indent="0">
              <a:buNone/>
              <a:defRPr lang="en-US" sz="2400" dirty="0"/>
            </a:lvl3pPr>
            <a:lvl4pPr marL="1371600" lvl="3" indent="0">
              <a:buNone/>
              <a:defRPr lang="en-US" sz="2000" dirty="0"/>
            </a:lvl4pPr>
            <a:lvl5pPr marL="1828800" lvl="4" indent="0">
              <a:buNone/>
              <a:defRPr lang="en-US" sz="2000" dirty="0"/>
            </a:lvl5pPr>
            <a:lvl6pPr marL="2286000" lvl="5" indent="0">
              <a:buNone/>
              <a:defRPr lang="en-US" sz="2000" dirty="0"/>
            </a:lvl6pPr>
            <a:lvl7pPr marL="2743200" lvl="6" indent="0">
              <a:buNone/>
              <a:defRPr lang="en-US" sz="2000" dirty="0"/>
            </a:lvl7pPr>
            <a:lvl8pPr marL="3200400" lvl="7" indent="0">
              <a:buNone/>
              <a:defRPr lang="en-US" sz="2000" dirty="0"/>
            </a:lvl8pPr>
            <a:lvl9pPr marL="3657600" lvl="8" indent="0">
              <a:buNone/>
              <a:defRPr lang="en-US" sz="2000" dirty="0"/>
            </a:lvl9pPr>
          </a:lstStyle>
          <a:p>
            <a:pPr lvl="0"/>
            <a:endParaRPr lang="en-US" noProof="0" dirty="0"/>
          </a:p>
        </p:txBody>
      </p:sp>
      <p:sp>
        <p:nvSpPr>
          <p:cNvPr id="3" name="Text Placeholder 3"/>
          <p:cNvSpPr>
            <a:spLocks noGrp="1"/>
          </p:cNvSpPr>
          <p:nvPr>
            <p:ph type="body" idx="2"/>
          </p:nvPr>
        </p:nvSpPr>
        <p:spPr>
          <a:xfrm>
            <a:off x="1792288" y="5367337"/>
            <a:ext cx="5486400" cy="804862"/>
          </a:xfrm>
        </p:spPr>
        <p:txBody>
          <a:bodyPr rtlCol="0"/>
          <a:lstStyle>
            <a:lvl1pPr marL="0" lvl="0" indent="0">
              <a:buNone/>
              <a:defRPr lang="en-US" sz="1400" dirty="0"/>
            </a:lvl1pPr>
            <a:lvl2pPr marL="457200" lvl="1" indent="0">
              <a:buNone/>
              <a:defRPr lang="en-US" sz="1200" dirty="0"/>
            </a:lvl2pPr>
            <a:lvl3pPr marL="914400" lvl="2" indent="0">
              <a:buNone/>
              <a:defRPr lang="en-US" sz="1000" dirty="0"/>
            </a:lvl3pPr>
            <a:lvl4pPr marL="1371600" lvl="3" indent="0">
              <a:buNone/>
              <a:defRPr lang="en-US" sz="900" dirty="0"/>
            </a:lvl4pPr>
            <a:lvl5pPr marL="1828800" lvl="4" indent="0">
              <a:buNone/>
              <a:defRPr lang="en-US" sz="900" dirty="0"/>
            </a:lvl5pPr>
            <a:lvl6pPr marL="2286000" lvl="5" indent="0">
              <a:buNone/>
              <a:defRPr lang="en-US" sz="900" dirty="0"/>
            </a:lvl6pPr>
            <a:lvl7pPr marL="2743200" lvl="6" indent="0">
              <a:buNone/>
              <a:defRPr lang="en-US" sz="900" dirty="0"/>
            </a:lvl7pPr>
            <a:lvl8pPr marL="3200400" lvl="7" indent="0">
              <a:buNone/>
              <a:defRPr lang="en-US" sz="900" dirty="0"/>
            </a:lvl8pPr>
            <a:lvl9pPr marL="3657600" lvl="8" indent="0">
              <a:buNone/>
              <a:defRPr lang="en-US" sz="900" dirty="0"/>
            </a:lvl9pPr>
          </a:lstStyle>
          <a:p>
            <a:pPr lvl="0"/>
            <a:r>
              <a:rPr lang="en-US" dirty="0"/>
              <a:t>Click to edit Master text styles</a:t>
            </a:r>
          </a:p>
        </p:txBody>
      </p:sp>
      <p:sp>
        <p:nvSpPr>
          <p:cNvPr id="5" name="Date Placeholder 3"/>
          <p:cNvSpPr>
            <a:spLocks noGrp="1"/>
          </p:cNvSpPr>
          <p:nvPr>
            <p:ph type="dt" sz="half" idx="10"/>
          </p:nvPr>
        </p:nvSpPr>
        <p:spPr>
          <a:ln/>
        </p:spPr>
        <p:txBody>
          <a:bodyPr/>
          <a:lstStyle>
            <a:lvl1pPr>
              <a:defRPr/>
            </a:lvl1pPr>
          </a:lstStyle>
          <a:p>
            <a:pPr>
              <a:defRPr/>
            </a:pPr>
            <a:endParaRPr lang="et-EE"/>
          </a:p>
        </p:txBody>
      </p:sp>
      <p:sp>
        <p:nvSpPr>
          <p:cNvPr id="6" name="Footer Placeholder 4"/>
          <p:cNvSpPr>
            <a:spLocks noGrp="1"/>
          </p:cNvSpPr>
          <p:nvPr>
            <p:ph type="ftr" sz="quarter" idx="11"/>
          </p:nvPr>
        </p:nvSpPr>
        <p:spPr>
          <a:ln/>
        </p:spPr>
        <p:txBody>
          <a:bodyPr/>
          <a:lstStyle>
            <a:lvl1pPr>
              <a:defRPr/>
            </a:lvl1pPr>
          </a:lstStyle>
          <a:p>
            <a:pPr>
              <a:defRPr/>
            </a:pPr>
            <a:endParaRPr lang="et-EE"/>
          </a:p>
        </p:txBody>
      </p:sp>
      <p:sp>
        <p:nvSpPr>
          <p:cNvPr id="7" name="Slide Number Placeholder 5"/>
          <p:cNvSpPr>
            <a:spLocks noGrp="1"/>
          </p:cNvSpPr>
          <p:nvPr>
            <p:ph type="sldNum" sz="quarter" idx="12"/>
          </p:nvPr>
        </p:nvSpPr>
        <p:spPr>
          <a:ln/>
        </p:spPr>
        <p:txBody>
          <a:bodyPr/>
          <a:lstStyle>
            <a:lvl1pPr>
              <a:defRPr/>
            </a:lvl1pPr>
          </a:lstStyle>
          <a:p>
            <a:fld id="{07A9DD30-C1E2-4CA9-B498-AF0837B74FBA}" type="slidenum">
              <a:rPr lang="en-US" altLang="et-EE"/>
              <a:pPr/>
              <a:t>‹#›</a:t>
            </a:fld>
            <a:endParaRPr lang="en-US" altLang="et-EE"/>
          </a:p>
        </p:txBody>
      </p:sp>
    </p:spTree>
    <p:extLst>
      <p:ext uri="{BB962C8B-B14F-4D97-AF65-F5344CB8AC3E}">
        <p14:creationId xmlns:p14="http://schemas.microsoft.com/office/powerpoint/2010/main" val="42176813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t-EE"/>
              <a:t>Click to edit Master title style</a:t>
            </a:r>
          </a:p>
        </p:txBody>
      </p:sp>
      <p:sp>
        <p:nvSpPr>
          <p:cNvPr id="205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t-EE"/>
              <a:t>Click to edit Master text styles</a:t>
            </a:r>
          </a:p>
          <a:p>
            <a:pPr lvl="1"/>
            <a:r>
              <a:rPr lang="en-US" altLang="et-EE"/>
              <a:t>Second level</a:t>
            </a:r>
          </a:p>
          <a:p>
            <a:pPr lvl="2"/>
            <a:r>
              <a:rPr lang="en-US" altLang="et-EE"/>
              <a:t>Third level</a:t>
            </a:r>
          </a:p>
          <a:p>
            <a:pPr lvl="3"/>
            <a:r>
              <a:rPr lang="en-US" altLang="et-EE"/>
              <a:t>Fourth level</a:t>
            </a:r>
          </a:p>
          <a:p>
            <a:pPr lvl="4"/>
            <a:r>
              <a:rPr lang="en-US" altLang="et-EE"/>
              <a:t>Fifth level</a:t>
            </a:r>
          </a:p>
        </p:txBody>
      </p:sp>
      <p:sp>
        <p:nvSpPr>
          <p:cNvPr id="1028" name="Date Placeholder 3"/>
          <p:cNvSpPr>
            <a:spLocks noGrp="1"/>
          </p:cNvSpPr>
          <p:nvPr>
            <p:ph type="dt" sz="half" idx="2"/>
          </p:nvPr>
        </p:nvSpPr>
        <p:spPr bwMode="auto">
          <a:xfrm>
            <a:off x="457200" y="6356350"/>
            <a:ext cx="2133600" cy="36512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eaLnBrk="1" hangingPunct="1">
              <a:defRPr sz="1600">
                <a:latin typeface="Arial" charset="0"/>
                <a:cs typeface="Arial" charset="0"/>
              </a:defRPr>
            </a:lvl1pPr>
          </a:lstStyle>
          <a:p>
            <a:pPr>
              <a:defRPr/>
            </a:pPr>
            <a:endParaRPr lang="et-EE"/>
          </a:p>
        </p:txBody>
      </p:sp>
      <p:sp>
        <p:nvSpPr>
          <p:cNvPr id="1029" name="Footer Placeholder 4"/>
          <p:cNvSpPr>
            <a:spLocks noGrp="1"/>
          </p:cNvSpPr>
          <p:nvPr>
            <p:ph type="ftr" sz="quarter" idx="3"/>
          </p:nvPr>
        </p:nvSpPr>
        <p:spPr bwMode="auto">
          <a:xfrm>
            <a:off x="3124200" y="6356350"/>
            <a:ext cx="2895600" cy="36512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ctr" eaLnBrk="1" hangingPunct="1">
              <a:defRPr sz="1600">
                <a:latin typeface="Arial" charset="0"/>
                <a:cs typeface="Arial" charset="0"/>
              </a:defRPr>
            </a:lvl1pPr>
          </a:lstStyle>
          <a:p>
            <a:pPr>
              <a:defRPr/>
            </a:pPr>
            <a:endParaRPr lang="et-EE"/>
          </a:p>
        </p:txBody>
      </p:sp>
      <p:sp>
        <p:nvSpPr>
          <p:cNvPr id="1030" name="Slide Number Placeholder 5"/>
          <p:cNvSpPr>
            <a:spLocks noGrp="1"/>
          </p:cNvSpPr>
          <p:nvPr>
            <p:ph type="sldNum" sz="quarter" idx="4"/>
          </p:nvPr>
        </p:nvSpPr>
        <p:spPr bwMode="auto">
          <a:xfrm>
            <a:off x="6553200" y="6356350"/>
            <a:ext cx="2133600" cy="36512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lvl1pPr algn="r" eaLnBrk="1" hangingPunct="1">
              <a:defRPr sz="1600"/>
            </a:lvl1pPr>
          </a:lstStyle>
          <a:p>
            <a:fld id="{3300F3D2-7263-4EA8-AB6D-B718174BD322}" type="slidenum">
              <a:rPr lang="en-US" altLang="et-EE"/>
              <a:pPr/>
              <a:t>‹#›</a:t>
            </a:fld>
            <a:endParaRPr lang="en-US" altLang="et-EE"/>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Lst>
  <p:txStyles>
    <p:titleStyle>
      <a:lvl1pPr algn="ctr" rtl="0" eaLnBrk="0" fontAlgn="base" hangingPunct="0">
        <a:spcBef>
          <a:spcPct val="0"/>
        </a:spcBef>
        <a:spcAft>
          <a:spcPct val="0"/>
        </a:spcAft>
        <a:defRPr lang="en-US" sz="4400" dirty="0">
          <a:solidFill>
            <a:srgbClr val="000000"/>
          </a:solidFill>
          <a:latin typeface="Calibri"/>
        </a:defRPr>
      </a:lvl1pPr>
      <a:lvl2pPr algn="ctr" rtl="0" eaLnBrk="0" fontAlgn="base" hangingPunct="0">
        <a:spcBef>
          <a:spcPct val="0"/>
        </a:spcBef>
        <a:spcAft>
          <a:spcPct val="0"/>
        </a:spcAft>
        <a:defRPr sz="4400">
          <a:solidFill>
            <a:srgbClr val="000000"/>
          </a:solidFill>
          <a:latin typeface="Calibri" pitchFamily="34" charset="0"/>
        </a:defRPr>
      </a:lvl2pPr>
      <a:lvl3pPr algn="ctr" rtl="0" eaLnBrk="0" fontAlgn="base" hangingPunct="0">
        <a:spcBef>
          <a:spcPct val="0"/>
        </a:spcBef>
        <a:spcAft>
          <a:spcPct val="0"/>
        </a:spcAft>
        <a:defRPr sz="4400">
          <a:solidFill>
            <a:srgbClr val="000000"/>
          </a:solidFill>
          <a:latin typeface="Calibri" pitchFamily="34" charset="0"/>
        </a:defRPr>
      </a:lvl3pPr>
      <a:lvl4pPr algn="ctr" rtl="0" eaLnBrk="0" fontAlgn="base" hangingPunct="0">
        <a:spcBef>
          <a:spcPct val="0"/>
        </a:spcBef>
        <a:spcAft>
          <a:spcPct val="0"/>
        </a:spcAft>
        <a:defRPr sz="4400">
          <a:solidFill>
            <a:srgbClr val="000000"/>
          </a:solidFill>
          <a:latin typeface="Calibri" pitchFamily="34" charset="0"/>
        </a:defRPr>
      </a:lvl4pPr>
      <a:lvl5pPr algn="ctr" rtl="0" eaLnBrk="0" fontAlgn="base" hangingPunct="0">
        <a:spcBef>
          <a:spcPct val="0"/>
        </a:spcBef>
        <a:spcAft>
          <a:spcPct val="0"/>
        </a:spcAft>
        <a:defRPr sz="4400">
          <a:solidFill>
            <a:srgbClr val="000000"/>
          </a:solidFill>
          <a:latin typeface="Calibri" pitchFamily="34" charset="0"/>
        </a:defRPr>
      </a:lvl5pPr>
      <a:lvl6pPr marL="457200" algn="ctr" rtl="0" eaLnBrk="0" fontAlgn="base" hangingPunct="0">
        <a:spcBef>
          <a:spcPct val="0"/>
        </a:spcBef>
        <a:spcAft>
          <a:spcPct val="0"/>
        </a:spcAft>
        <a:defRPr sz="4400">
          <a:solidFill>
            <a:srgbClr val="000000"/>
          </a:solidFill>
          <a:latin typeface="Calibri" pitchFamily="34" charset="0"/>
        </a:defRPr>
      </a:lvl6pPr>
      <a:lvl7pPr marL="914400" algn="ctr" rtl="0" eaLnBrk="0" fontAlgn="base" hangingPunct="0">
        <a:spcBef>
          <a:spcPct val="0"/>
        </a:spcBef>
        <a:spcAft>
          <a:spcPct val="0"/>
        </a:spcAft>
        <a:defRPr sz="4400">
          <a:solidFill>
            <a:srgbClr val="000000"/>
          </a:solidFill>
          <a:latin typeface="Calibri" pitchFamily="34" charset="0"/>
        </a:defRPr>
      </a:lvl7pPr>
      <a:lvl8pPr marL="1371600" algn="ctr" rtl="0" eaLnBrk="0" fontAlgn="base" hangingPunct="0">
        <a:spcBef>
          <a:spcPct val="0"/>
        </a:spcBef>
        <a:spcAft>
          <a:spcPct val="0"/>
        </a:spcAft>
        <a:defRPr sz="4400">
          <a:solidFill>
            <a:srgbClr val="000000"/>
          </a:solidFill>
          <a:latin typeface="Calibri" pitchFamily="34" charset="0"/>
        </a:defRPr>
      </a:lvl8pPr>
      <a:lvl9pPr marL="1828800" algn="ctr" rtl="0" eaLnBrk="0" fontAlgn="base" hangingPunct="0">
        <a:spcBef>
          <a:spcPct val="0"/>
        </a:spcBef>
        <a:spcAft>
          <a:spcPct val="0"/>
        </a:spcAft>
        <a:defRPr sz="4400">
          <a:solidFill>
            <a:srgbClr val="000000"/>
          </a:solidFill>
          <a:latin typeface="Calibri" pitchFamily="34" charset="0"/>
        </a:defRPr>
      </a:lvl9pPr>
    </p:titleStyle>
    <p:bodyStyle>
      <a:lvl1pPr marL="342900" indent="-342900" algn="l" rtl="0" eaLnBrk="0" fontAlgn="base" hangingPunct="0">
        <a:spcBef>
          <a:spcPct val="20000"/>
        </a:spcBef>
        <a:spcAft>
          <a:spcPct val="0"/>
        </a:spcAft>
        <a:buClr>
          <a:srgbClr val="000000"/>
        </a:buClr>
        <a:buSzPct val="100000"/>
        <a:buFont typeface="Calibri" panose="020F0502020204030204" pitchFamily="34" charset="0"/>
        <a:buChar char="•"/>
        <a:defRPr lang="en-US" sz="3200" dirty="0">
          <a:solidFill>
            <a:srgbClr val="000000"/>
          </a:solidFill>
          <a:latin typeface="Calibri"/>
        </a:defRPr>
      </a:lvl1pPr>
      <a:lvl2pPr marL="742950" lvl="1" indent="-285750" algn="l" rtl="0" eaLnBrk="0" fontAlgn="base" hangingPunct="0">
        <a:spcBef>
          <a:spcPct val="20000"/>
        </a:spcBef>
        <a:spcAft>
          <a:spcPct val="0"/>
        </a:spcAft>
        <a:buClr>
          <a:srgbClr val="000000"/>
        </a:buClr>
        <a:buSzPct val="100000"/>
        <a:buFont typeface="Calibri" panose="020F0502020204030204" pitchFamily="34" charset="0"/>
        <a:buChar char="–"/>
        <a:defRPr lang="en-US" sz="2800" dirty="0">
          <a:solidFill>
            <a:srgbClr val="000000"/>
          </a:solidFill>
          <a:latin typeface="Calibri"/>
        </a:defRPr>
      </a:lvl2pPr>
      <a:lvl3pPr marL="1143000" lvl="2" indent="-228600" algn="l" rtl="0" eaLnBrk="0" fontAlgn="base" hangingPunct="0">
        <a:spcBef>
          <a:spcPct val="20000"/>
        </a:spcBef>
        <a:spcAft>
          <a:spcPct val="0"/>
        </a:spcAft>
        <a:buClr>
          <a:srgbClr val="000000"/>
        </a:buClr>
        <a:buSzPct val="100000"/>
        <a:buFont typeface="Calibri" panose="020F0502020204030204" pitchFamily="34" charset="0"/>
        <a:buChar char="•"/>
        <a:defRPr lang="en-US" sz="2400" dirty="0">
          <a:solidFill>
            <a:srgbClr val="000000"/>
          </a:solidFill>
          <a:latin typeface="Calibri"/>
        </a:defRPr>
      </a:lvl3pPr>
      <a:lvl4pPr marL="1600200" lvl="3" indent="-228600" algn="l" rtl="0" eaLnBrk="0" fontAlgn="base" hangingPunct="0">
        <a:spcBef>
          <a:spcPct val="20000"/>
        </a:spcBef>
        <a:spcAft>
          <a:spcPct val="0"/>
        </a:spcAft>
        <a:buClr>
          <a:srgbClr val="000000"/>
        </a:buClr>
        <a:buSzPct val="100000"/>
        <a:buFont typeface="Calibri" panose="020F0502020204030204" pitchFamily="34" charset="0"/>
        <a:buChar char="–"/>
        <a:defRPr lang="en-US" sz="2000" dirty="0">
          <a:solidFill>
            <a:srgbClr val="000000"/>
          </a:solidFill>
          <a:latin typeface="Calibri"/>
        </a:defRPr>
      </a:lvl4pPr>
      <a:lvl5pPr marL="2057400" lvl="4" indent="-228600" algn="l" rtl="0" eaLnBrk="0" fontAlgn="base" hangingPunct="0">
        <a:spcBef>
          <a:spcPct val="20000"/>
        </a:spcBef>
        <a:spcAft>
          <a:spcPct val="0"/>
        </a:spcAft>
        <a:buClr>
          <a:srgbClr val="000000"/>
        </a:buClr>
        <a:buSzPct val="100000"/>
        <a:buFont typeface="Calibri" panose="020F0502020204030204" pitchFamily="34" charset="0"/>
        <a:buChar char="»"/>
        <a:defRPr lang="en-US" sz="2000" dirty="0">
          <a:solidFill>
            <a:srgbClr val="000000"/>
          </a:solidFill>
          <a:latin typeface="Calibri"/>
        </a:defRPr>
      </a:lvl5pPr>
      <a:lvl6pPr marL="2514600" indent="-228600" algn="l" rtl="0" eaLnBrk="0" fontAlgn="base" hangingPunct="0">
        <a:spcBef>
          <a:spcPct val="20000"/>
        </a:spcBef>
        <a:spcAft>
          <a:spcPct val="0"/>
        </a:spcAft>
        <a:buClr>
          <a:srgbClr val="000000"/>
        </a:buClr>
        <a:buSzPct val="100000"/>
        <a:buFont typeface="Calibri" pitchFamily="34" charset="0"/>
        <a:buChar char="»"/>
        <a:defRPr lang="en-US" sz="2000" dirty="0">
          <a:solidFill>
            <a:srgbClr val="000000"/>
          </a:solidFill>
          <a:latin typeface="Calibri"/>
        </a:defRPr>
      </a:lvl6pPr>
      <a:lvl7pPr marL="2971800" indent="-228600" algn="l" rtl="0" eaLnBrk="0" fontAlgn="base" hangingPunct="0">
        <a:spcBef>
          <a:spcPct val="20000"/>
        </a:spcBef>
        <a:spcAft>
          <a:spcPct val="0"/>
        </a:spcAft>
        <a:buClr>
          <a:srgbClr val="000000"/>
        </a:buClr>
        <a:buSzPct val="100000"/>
        <a:buFont typeface="Calibri" pitchFamily="34" charset="0"/>
        <a:buChar char="»"/>
        <a:defRPr lang="en-US" sz="2000" dirty="0">
          <a:solidFill>
            <a:srgbClr val="000000"/>
          </a:solidFill>
          <a:latin typeface="Calibri"/>
        </a:defRPr>
      </a:lvl7pPr>
      <a:lvl8pPr marL="3429000" indent="-228600" algn="l" rtl="0" eaLnBrk="0" fontAlgn="base" hangingPunct="0">
        <a:spcBef>
          <a:spcPct val="20000"/>
        </a:spcBef>
        <a:spcAft>
          <a:spcPct val="0"/>
        </a:spcAft>
        <a:buClr>
          <a:srgbClr val="000000"/>
        </a:buClr>
        <a:buSzPct val="100000"/>
        <a:buFont typeface="Calibri" pitchFamily="34" charset="0"/>
        <a:buChar char="»"/>
        <a:defRPr lang="en-US" sz="2000" dirty="0">
          <a:solidFill>
            <a:srgbClr val="000000"/>
          </a:solidFill>
          <a:latin typeface="Calibri"/>
        </a:defRPr>
      </a:lvl8pPr>
      <a:lvl9pPr marL="3886200" indent="-228600" algn="l" rtl="0" eaLnBrk="0" fontAlgn="base" hangingPunct="0">
        <a:spcBef>
          <a:spcPct val="20000"/>
        </a:spcBef>
        <a:spcAft>
          <a:spcPct val="0"/>
        </a:spcAft>
        <a:buClr>
          <a:srgbClr val="000000"/>
        </a:buClr>
        <a:buSzPct val="100000"/>
        <a:buFont typeface="Calibri" pitchFamily="34" charset="0"/>
        <a:buChar char="»"/>
        <a:defRPr lang="en-US" sz="2000" dirty="0">
          <a:solidFill>
            <a:srgbClr val="000000"/>
          </a:solidFill>
          <a:latin typeface="Calibri"/>
        </a:defRPr>
      </a:lvl9pPr>
    </p:bodyStyle>
    <p:otherStyle>
      <a:lvl1pPr marL="342900" lvl="0" indent="-342900" algn="l">
        <a:lnSpc>
          <a:spcPct val="100000"/>
        </a:lnSpc>
        <a:spcBef>
          <a:spcPct val="20000"/>
        </a:spcBef>
        <a:defRPr lang="en-US" sz="3200" dirty="0">
          <a:solidFill>
            <a:srgbClr val="000000"/>
          </a:solidFill>
          <a:latin typeface="Calibri"/>
        </a:defRPr>
      </a:lvl1pPr>
      <a:lvl2pPr marL="742950" lvl="1" indent="-285750" algn="l">
        <a:lnSpc>
          <a:spcPct val="100000"/>
        </a:lnSpc>
        <a:spcBef>
          <a:spcPct val="20000"/>
        </a:spcBef>
        <a:defRPr lang="en-US" sz="2800" dirty="0">
          <a:solidFill>
            <a:srgbClr val="000000"/>
          </a:solidFill>
          <a:latin typeface="Calibri"/>
        </a:defRPr>
      </a:lvl2pPr>
      <a:lvl3pPr marL="1143000" lvl="2" indent="-228600" algn="l">
        <a:lnSpc>
          <a:spcPct val="100000"/>
        </a:lnSpc>
        <a:spcBef>
          <a:spcPct val="20000"/>
        </a:spcBef>
        <a:defRPr lang="en-US" sz="2400" dirty="0">
          <a:solidFill>
            <a:srgbClr val="000000"/>
          </a:solidFill>
          <a:latin typeface="Calibri"/>
        </a:defRPr>
      </a:lvl3pPr>
      <a:lvl4pPr marL="1600200" lvl="3" indent="-228600" algn="l">
        <a:lnSpc>
          <a:spcPct val="100000"/>
        </a:lnSpc>
        <a:spcBef>
          <a:spcPct val="20000"/>
        </a:spcBef>
        <a:defRPr lang="en-US" sz="2000" dirty="0">
          <a:solidFill>
            <a:srgbClr val="000000"/>
          </a:solidFill>
          <a:latin typeface="Calibri"/>
        </a:defRPr>
      </a:lvl4pPr>
      <a:lvl5pPr marL="2057400" lvl="4" indent="-228600" algn="l">
        <a:lnSpc>
          <a:spcPct val="100000"/>
        </a:lnSpc>
        <a:spcBef>
          <a:spcPct val="20000"/>
        </a:spcBef>
        <a:defRPr lang="en-US" sz="2000" dirty="0">
          <a:solidFill>
            <a:srgbClr val="000000"/>
          </a:solidFill>
          <a:latin typeface="Calibri"/>
        </a:defRPr>
      </a:lvl5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comments" Target="../comments/comment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4.xml"/><Relationship Id="rId1" Type="http://schemas.openxmlformats.org/officeDocument/2006/relationships/vmlDrawing" Target="../drawings/vmlDrawing1.vml"/><Relationship Id="rId6" Type="http://schemas.openxmlformats.org/officeDocument/2006/relationships/image" Target="../media/image7.png"/><Relationship Id="rId5" Type="http://schemas.openxmlformats.org/officeDocument/2006/relationships/oleObject" Target="../embeddings/oleObject2.bin"/><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Content Placeholder 1"/>
          <p:cNvSpPr>
            <a:spLocks noGrp="1"/>
          </p:cNvSpPr>
          <p:nvPr>
            <p:ph idx="4294967295"/>
          </p:nvPr>
        </p:nvSpPr>
        <p:spPr>
          <a:xfrm>
            <a:off x="684213" y="1484313"/>
            <a:ext cx="7772400" cy="1470025"/>
          </a:xfrm>
        </p:spPr>
        <p:txBody>
          <a:bodyPr anchor="ctr"/>
          <a:lstStyle/>
          <a:p>
            <a:pPr marL="0" indent="0" algn="ctr" eaLnBrk="1" hangingPunct="1">
              <a:buFont typeface="Calibri" panose="020F0502020204030204" pitchFamily="34" charset="0"/>
              <a:buNone/>
            </a:pPr>
            <a:r>
              <a:rPr altLang="et-EE" sz="4400">
                <a:latin typeface="Calibri" panose="020F0502020204030204" pitchFamily="34" charset="0"/>
              </a:rPr>
              <a:t>AASTA LOOM 2017 METSKITS</a:t>
            </a:r>
            <a:br>
              <a:rPr altLang="et-EE" sz="4400">
                <a:latin typeface="Calibri" panose="020F0502020204030204" pitchFamily="34" charset="0"/>
              </a:rPr>
            </a:br>
            <a:endParaRPr altLang="et-EE" sz="4400">
              <a:latin typeface="Calibri" panose="020F0502020204030204" pitchFamily="34" charset="0"/>
            </a:endParaRPr>
          </a:p>
        </p:txBody>
      </p:sp>
      <p:sp>
        <p:nvSpPr>
          <p:cNvPr id="3075" name="Content Placeholder 2"/>
          <p:cNvSpPr>
            <a:spLocks noGrp="1"/>
          </p:cNvSpPr>
          <p:nvPr>
            <p:ph idx="4294967295"/>
          </p:nvPr>
        </p:nvSpPr>
        <p:spPr>
          <a:xfrm>
            <a:off x="1371600" y="3886200"/>
            <a:ext cx="6400800" cy="1752600"/>
          </a:xfrm>
        </p:spPr>
        <p:txBody>
          <a:bodyPr/>
          <a:lstStyle/>
          <a:p>
            <a:pPr marL="0" indent="0" algn="ctr" eaLnBrk="1" hangingPunct="1">
              <a:buFont typeface="Calibri" panose="020F0502020204030204" pitchFamily="34" charset="0"/>
              <a:buNone/>
            </a:pPr>
            <a:endParaRPr lang="et-EE" altLang="et-EE">
              <a:latin typeface="Calibri" panose="020F0502020204030204" pitchFamily="34" charset="0"/>
            </a:endParaRPr>
          </a:p>
        </p:txBody>
      </p:sp>
      <p:pic>
        <p:nvPicPr>
          <p:cNvPr id="3076" name="C:\Users\Helen Arusoo\Documents\helen\aasta loom\metskitse aasta 2017\tassid\kitsetassM (1).jpg"/>
          <p:cNvPicPr>
            <a:picLocks noGrp="1"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1258888" y="3573463"/>
            <a:ext cx="7199312" cy="2697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6"/>
          <p:cNvSpPr>
            <a:spLocks noChangeArrowheads="1"/>
          </p:cNvSpPr>
          <p:nvPr/>
        </p:nvSpPr>
        <p:spPr bwMode="auto">
          <a:xfrm>
            <a:off x="2819400" y="228600"/>
            <a:ext cx="3094038"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t-EE" altLang="et-EE" sz="2800"/>
              <a:t>Soku sarved suvel</a:t>
            </a:r>
          </a:p>
        </p:txBody>
      </p:sp>
      <p:sp>
        <p:nvSpPr>
          <p:cNvPr id="11267" name="Rectangle 7"/>
          <p:cNvSpPr>
            <a:spLocks noChangeArrowheads="1"/>
          </p:cNvSpPr>
          <p:nvPr/>
        </p:nvSpPr>
        <p:spPr bwMode="auto">
          <a:xfrm>
            <a:off x="381000" y="914400"/>
            <a:ext cx="8305800" cy="2219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t-EE" altLang="et-EE" sz="1400"/>
              <a:t>Sarvede areng, eriti sarvede suurus, sõltub soku tervislikust seisundist, pärilikkusest, ilmastikust, biotoobist, sünnihetkest  ja asurkonna asustustihedusest. Oluliseslt mõjutab sarvede moodustumist ka valguse olemasolu st mida suurem on kasvueas päikesetundide arv, seda paremad sarved. Sarvede arengu n-ö tippajaks loetakse 3. kuni 4. eluaastat. Tipphetkel on sokkudel reeglina ühel sarvetüvikul kolm haru. Erinevalt teistest hirvlastest esineb metskitsedel tunduvalt sagedamini sarvede väärarenguid. Väärarengute põhjustajateks võivad olla haigused, toidunappus, hormonaalsed häired, kehavigastused, koljuvigastused, sarvekännase ja sarvetüviku kasvuaegsed vigastused, aga ka pärilikkus. Näit. nn “paruksarved” tekivad munandite vigastuse või kaotuse tõttu, kui sellega lõpeb suguhormooni tootmine. Paruksarvi sokk ei heida, need on tal peas kuni surmani. Kui sokktall vigastab või kaotab enne sarvekännaste moodustumist munandid, siis ei kasva tal kunagi sarvi.</a:t>
            </a:r>
          </a:p>
        </p:txBody>
      </p:sp>
      <p:sp>
        <p:nvSpPr>
          <p:cNvPr id="11268" name="Rectangle 9"/>
          <p:cNvSpPr>
            <a:spLocks noChangeArrowheads="1"/>
          </p:cNvSpPr>
          <p:nvPr/>
        </p:nvSpPr>
        <p:spPr bwMode="auto">
          <a:xfrm>
            <a:off x="914400" y="6126163"/>
            <a:ext cx="117951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t-EE" altLang="et-EE" sz="1400"/>
              <a:t>Paruksarved</a:t>
            </a:r>
          </a:p>
        </p:txBody>
      </p:sp>
      <p:pic>
        <p:nvPicPr>
          <p:cNvPr id="11269" name="Picture 1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3124200"/>
            <a:ext cx="1649413" cy="2979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0" name="Picture 1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95600" y="3200400"/>
            <a:ext cx="1600200" cy="284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71" name="Picture 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00600" y="3200400"/>
            <a:ext cx="3429000" cy="2830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2" name="Rectangle 13"/>
          <p:cNvSpPr>
            <a:spLocks noChangeArrowheads="1"/>
          </p:cNvSpPr>
          <p:nvPr/>
        </p:nvSpPr>
        <p:spPr bwMode="auto">
          <a:xfrm>
            <a:off x="2590800" y="6096000"/>
            <a:ext cx="2589213"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t-EE" altLang="et-EE" sz="1400"/>
              <a:t>Kolme tüvikuga sarved tekivad</a:t>
            </a:r>
          </a:p>
          <a:p>
            <a:r>
              <a:rPr lang="et-EE" altLang="et-EE" sz="1400"/>
              <a:t>sarvekännase vigastamisel</a:t>
            </a:r>
          </a:p>
        </p:txBody>
      </p:sp>
      <p:sp>
        <p:nvSpPr>
          <p:cNvPr id="11273" name="Rectangle 14"/>
          <p:cNvSpPr>
            <a:spLocks noChangeArrowheads="1"/>
          </p:cNvSpPr>
          <p:nvPr/>
        </p:nvSpPr>
        <p:spPr bwMode="auto">
          <a:xfrm>
            <a:off x="5943600" y="5989638"/>
            <a:ext cx="3198813"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t-EE" altLang="et-EE" sz="1400"/>
              <a:t>„Oinasarvede” tekitajaiks on enamasti </a:t>
            </a:r>
          </a:p>
          <a:p>
            <a:r>
              <a:rPr lang="et-EE" altLang="et-EE" sz="1400"/>
              <a:t>kopsu- ja sooleparasiidid</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3"/>
          <p:cNvSpPr>
            <a:spLocks noGrp="1"/>
          </p:cNvSpPr>
          <p:nvPr>
            <p:ph type="title"/>
          </p:nvPr>
        </p:nvSpPr>
        <p:spPr/>
        <p:txBody>
          <a:bodyPr/>
          <a:lstStyle/>
          <a:p>
            <a:pPr eaLnBrk="1" hangingPunct="1"/>
            <a:r>
              <a:rPr lang="en-GB" altLang="et-EE">
                <a:latin typeface="Calibri" panose="020F0502020204030204" pitchFamily="34" charset="0"/>
              </a:rPr>
              <a:t>Metskitse toidusedel</a:t>
            </a:r>
          </a:p>
        </p:txBody>
      </p:sp>
      <p:pic>
        <p:nvPicPr>
          <p:cNvPr id="12291" name="Content Placeholder 7" descr="IMG_4955.jpg"/>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968375" y="1600200"/>
            <a:ext cx="3016250" cy="4525963"/>
          </a:xfrm>
        </p:spPr>
      </p:pic>
      <p:sp>
        <p:nvSpPr>
          <p:cNvPr id="7" name="Content Placeholder 6"/>
          <p:cNvSpPr>
            <a:spLocks noGrp="1"/>
          </p:cNvSpPr>
          <p:nvPr>
            <p:ph idx="2"/>
          </p:nvPr>
        </p:nvSpPr>
        <p:spPr>
          <a:xfrm>
            <a:off x="4648200" y="1600200"/>
            <a:ext cx="4038600" cy="4525963"/>
          </a:xfrm>
        </p:spPr>
        <p:txBody>
          <a:bodyPr>
            <a:normAutofit fontScale="25000" lnSpcReduction="20000"/>
          </a:bodyPr>
          <a:lstStyle/>
          <a:p>
            <a:pPr eaLnBrk="1" fontAlgn="auto" hangingPunct="1">
              <a:spcAft>
                <a:spcPts val="0"/>
              </a:spcAft>
              <a:buFont typeface="Calibri"/>
              <a:buNone/>
              <a:defRPr/>
            </a:pPr>
            <a:r>
              <a:rPr lang="en-GB"/>
              <a:t>               </a:t>
            </a:r>
            <a:r>
              <a:rPr lang="et-EE" sz="6400"/>
              <a:t>Suvel</a:t>
            </a:r>
            <a:r>
              <a:rPr lang="en-GB" sz="6400"/>
              <a:t> </a:t>
            </a:r>
            <a:r>
              <a:rPr lang="et-EE" sz="6400"/>
              <a:t> toitub metskits erinevatest rohttaimedest japuulehtedest. Eelistab liblikõielisi ja tarnasid. Peale rohu kolletamist ja lehtede langust tõusevad esiplaanile metsas kasvavad igihaljad taimed: mustikas, pohl, kanarbik jne. Tähtsal kohal on mitmesugused viljad ja seemned: õunad, tammetõrud, kastanimunad jne. Külmavõetud ja mädaks muutunud õunad kaevatakse paksu lume alt välja, purustatakse sõrgadega ja seemned süüakse. Nendes on metskitsele midagi nii vajalikku, et unustatakse ettevaatus ja koera hirm, kui hiilitakse lausa asulates paiknevatesse õunaaedadesse. Meie kipume õunasüdame enamasti ära viskama. Saare ühe lendtiivaga seemned pudenevad puult mõnel aastal veel talve teisel poolel. Nendestki on metskitsedele abi.</a:t>
            </a:r>
            <a:endParaRPr lang="en-GB" sz="6400"/>
          </a:p>
          <a:p>
            <a:pPr eaLnBrk="1" fontAlgn="auto" hangingPunct="1">
              <a:spcAft>
                <a:spcPts val="0"/>
              </a:spcAft>
              <a:buFont typeface="Calibri"/>
              <a:buChar char="•"/>
              <a:defRPr/>
            </a:pPr>
            <a:endParaRPr lang="en-GB"/>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7"/>
          <p:cNvSpPr>
            <a:spLocks noGrp="1"/>
          </p:cNvSpPr>
          <p:nvPr>
            <p:ph type="title"/>
          </p:nvPr>
        </p:nvSpPr>
        <p:spPr/>
        <p:txBody>
          <a:bodyPr/>
          <a:lstStyle/>
          <a:p>
            <a:pPr eaLnBrk="1" hangingPunct="1"/>
            <a:r>
              <a:rPr lang="en-GB" altLang="et-EE">
                <a:latin typeface="Calibri" panose="020F0502020204030204" pitchFamily="34" charset="0"/>
              </a:rPr>
              <a:t>Metskitse talvine menüü</a:t>
            </a:r>
          </a:p>
        </p:txBody>
      </p:sp>
      <p:sp>
        <p:nvSpPr>
          <p:cNvPr id="9" name="Content Placeholder 8"/>
          <p:cNvSpPr>
            <a:spLocks noGrp="1"/>
          </p:cNvSpPr>
          <p:nvPr>
            <p:ph idx="1"/>
          </p:nvPr>
        </p:nvSpPr>
        <p:spPr/>
        <p:txBody>
          <a:bodyPr>
            <a:normAutofit fontScale="55000" lnSpcReduction="20000"/>
          </a:bodyPr>
          <a:lstStyle/>
          <a:p>
            <a:pPr eaLnBrk="1" fontAlgn="auto" hangingPunct="1">
              <a:spcAft>
                <a:spcPts val="0"/>
              </a:spcAft>
              <a:buFont typeface="Calibri" panose="020F0502020204030204" pitchFamily="34" charset="0"/>
              <a:buNone/>
              <a:defRPr/>
            </a:pPr>
            <a:r>
              <a:rPr lang="en-GB"/>
              <a:t>       </a:t>
            </a:r>
            <a:r>
              <a:rPr lang="en-GB" err="1"/>
              <a:t>Talvel</a:t>
            </a:r>
            <a:r>
              <a:rPr lang="en-GB"/>
              <a:t> </a:t>
            </a:r>
            <a:r>
              <a:rPr lang="en-GB" err="1"/>
              <a:t>oleneb</a:t>
            </a:r>
            <a:r>
              <a:rPr lang="en-GB"/>
              <a:t> </a:t>
            </a:r>
            <a:r>
              <a:rPr lang="en-GB" err="1"/>
              <a:t>metskitse</a:t>
            </a:r>
            <a:r>
              <a:rPr lang="en-GB"/>
              <a:t> </a:t>
            </a:r>
            <a:r>
              <a:rPr lang="en-GB" err="1"/>
              <a:t>toidusedel</a:t>
            </a:r>
            <a:r>
              <a:rPr lang="en-GB"/>
              <a:t>  </a:t>
            </a:r>
            <a:r>
              <a:rPr lang="en-GB" err="1"/>
              <a:t>sellest</a:t>
            </a:r>
            <a:r>
              <a:rPr lang="en-GB"/>
              <a:t>, </a:t>
            </a:r>
            <a:r>
              <a:rPr lang="en-GB" err="1"/>
              <a:t>millisel</a:t>
            </a:r>
            <a:r>
              <a:rPr lang="en-GB"/>
              <a:t> </a:t>
            </a:r>
            <a:r>
              <a:rPr lang="en-GB" err="1"/>
              <a:t>maastikul</a:t>
            </a:r>
            <a:r>
              <a:rPr lang="en-GB"/>
              <a:t> </a:t>
            </a:r>
            <a:r>
              <a:rPr lang="en-GB" err="1"/>
              <a:t>ta</a:t>
            </a:r>
            <a:r>
              <a:rPr lang="en-GB"/>
              <a:t> </a:t>
            </a:r>
            <a:r>
              <a:rPr lang="en-GB" err="1"/>
              <a:t>elab</a:t>
            </a:r>
            <a:r>
              <a:rPr lang="en-GB"/>
              <a:t>. </a:t>
            </a:r>
            <a:r>
              <a:rPr lang="en-GB" err="1"/>
              <a:t>Metsaaladel</a:t>
            </a:r>
            <a:r>
              <a:rPr lang="en-GB"/>
              <a:t> </a:t>
            </a:r>
            <a:r>
              <a:rPr lang="en-GB" err="1"/>
              <a:t>eelistatakse</a:t>
            </a:r>
            <a:r>
              <a:rPr lang="en-GB"/>
              <a:t> </a:t>
            </a:r>
            <a:r>
              <a:rPr lang="en-GB" err="1"/>
              <a:t>paiku</a:t>
            </a:r>
            <a:r>
              <a:rPr lang="en-GB"/>
              <a:t>, </a:t>
            </a:r>
            <a:r>
              <a:rPr lang="en-GB" err="1"/>
              <a:t>kus</a:t>
            </a:r>
            <a:r>
              <a:rPr lang="en-GB"/>
              <a:t> </a:t>
            </a:r>
            <a:r>
              <a:rPr lang="en-GB" err="1"/>
              <a:t>kasvab</a:t>
            </a:r>
            <a:r>
              <a:rPr lang="en-GB"/>
              <a:t> </a:t>
            </a:r>
            <a:r>
              <a:rPr lang="en-GB" err="1"/>
              <a:t>mustikas</a:t>
            </a:r>
            <a:r>
              <a:rPr lang="en-GB"/>
              <a:t>. </a:t>
            </a:r>
            <a:r>
              <a:rPr lang="en-GB" err="1"/>
              <a:t>Lugu</a:t>
            </a:r>
            <a:r>
              <a:rPr lang="en-GB"/>
              <a:t> </a:t>
            </a:r>
            <a:r>
              <a:rPr lang="en-GB" err="1"/>
              <a:t>peetakse</a:t>
            </a:r>
            <a:r>
              <a:rPr lang="en-GB"/>
              <a:t> </a:t>
            </a:r>
            <a:r>
              <a:rPr lang="en-GB" err="1"/>
              <a:t>teistestki</a:t>
            </a:r>
            <a:r>
              <a:rPr lang="en-GB"/>
              <a:t> </a:t>
            </a:r>
            <a:r>
              <a:rPr lang="en-GB" err="1"/>
              <a:t>puhmarinde</a:t>
            </a:r>
            <a:r>
              <a:rPr lang="en-GB"/>
              <a:t> </a:t>
            </a:r>
            <a:r>
              <a:rPr lang="en-GB" err="1"/>
              <a:t>taimedest</a:t>
            </a:r>
            <a:r>
              <a:rPr lang="en-GB"/>
              <a:t>. </a:t>
            </a:r>
            <a:r>
              <a:rPr lang="en-GB" err="1"/>
              <a:t>Toitutakse</a:t>
            </a:r>
            <a:r>
              <a:rPr lang="en-GB"/>
              <a:t> </a:t>
            </a:r>
            <a:r>
              <a:rPr lang="en-GB" err="1"/>
              <a:t>alla</a:t>
            </a:r>
            <a:r>
              <a:rPr lang="en-GB"/>
              <a:t> </a:t>
            </a:r>
            <a:r>
              <a:rPr lang="en-GB" err="1"/>
              <a:t>aastavanustest</a:t>
            </a:r>
            <a:r>
              <a:rPr lang="en-GB"/>
              <a:t> </a:t>
            </a:r>
            <a:r>
              <a:rPr lang="en-GB" err="1"/>
              <a:t>kasvudest</a:t>
            </a:r>
            <a:r>
              <a:rPr lang="en-GB"/>
              <a:t>. </a:t>
            </a:r>
            <a:r>
              <a:rPr lang="en-GB" err="1"/>
              <a:t>Lemmikuks</a:t>
            </a:r>
            <a:r>
              <a:rPr lang="en-GB"/>
              <a:t> on </a:t>
            </a:r>
            <a:r>
              <a:rPr lang="en-GB" err="1"/>
              <a:t>ikkagi</a:t>
            </a:r>
            <a:r>
              <a:rPr lang="en-GB"/>
              <a:t> </a:t>
            </a:r>
            <a:r>
              <a:rPr lang="en-GB" err="1"/>
              <a:t>mustikas</a:t>
            </a:r>
            <a:r>
              <a:rPr lang="en-GB"/>
              <a:t>. </a:t>
            </a:r>
            <a:r>
              <a:rPr lang="en-GB" err="1"/>
              <a:t>Kui</a:t>
            </a:r>
            <a:r>
              <a:rPr lang="en-GB"/>
              <a:t> </a:t>
            </a:r>
            <a:r>
              <a:rPr lang="en-GB" err="1"/>
              <a:t>kusagil</a:t>
            </a:r>
            <a:r>
              <a:rPr lang="en-GB"/>
              <a:t> on </a:t>
            </a:r>
            <a:r>
              <a:rPr lang="en-GB" err="1"/>
              <a:t>mustika</a:t>
            </a:r>
            <a:r>
              <a:rPr lang="en-GB"/>
              <a:t> </a:t>
            </a:r>
            <a:r>
              <a:rPr lang="en-GB" err="1"/>
              <a:t>taimed</a:t>
            </a:r>
            <a:r>
              <a:rPr lang="en-GB"/>
              <a:t> </a:t>
            </a:r>
            <a:r>
              <a:rPr lang="en-GB" err="1"/>
              <a:t>pügatud</a:t>
            </a:r>
            <a:r>
              <a:rPr lang="en-GB"/>
              <a:t> </a:t>
            </a:r>
            <a:r>
              <a:rPr lang="en-GB" err="1"/>
              <a:t>poole</a:t>
            </a:r>
            <a:r>
              <a:rPr lang="en-GB"/>
              <a:t> </a:t>
            </a:r>
            <a:r>
              <a:rPr lang="en-GB" err="1"/>
              <a:t>peale</a:t>
            </a:r>
            <a:r>
              <a:rPr lang="en-GB"/>
              <a:t> </a:t>
            </a:r>
            <a:r>
              <a:rPr lang="en-GB" err="1"/>
              <a:t>või</a:t>
            </a:r>
            <a:r>
              <a:rPr lang="en-GB"/>
              <a:t> </a:t>
            </a:r>
            <a:r>
              <a:rPr lang="en-GB" err="1"/>
              <a:t>madalamale</a:t>
            </a:r>
            <a:r>
              <a:rPr lang="en-GB"/>
              <a:t>, </a:t>
            </a:r>
            <a:r>
              <a:rPr lang="en-GB" err="1"/>
              <a:t>siis</a:t>
            </a:r>
            <a:r>
              <a:rPr lang="en-GB"/>
              <a:t> </a:t>
            </a:r>
            <a:r>
              <a:rPr lang="en-GB" err="1"/>
              <a:t>näitab</a:t>
            </a:r>
            <a:r>
              <a:rPr lang="en-GB"/>
              <a:t> see </a:t>
            </a:r>
            <a:r>
              <a:rPr lang="en-GB" err="1"/>
              <a:t>loomade</a:t>
            </a:r>
            <a:r>
              <a:rPr lang="en-GB"/>
              <a:t> </a:t>
            </a:r>
            <a:r>
              <a:rPr lang="en-GB" err="1"/>
              <a:t>liigsuurest</a:t>
            </a:r>
            <a:r>
              <a:rPr lang="en-GB"/>
              <a:t> </a:t>
            </a:r>
            <a:r>
              <a:rPr lang="en-GB" err="1"/>
              <a:t>arvukusest</a:t>
            </a:r>
            <a:r>
              <a:rPr lang="en-GB"/>
              <a:t> </a:t>
            </a:r>
            <a:r>
              <a:rPr lang="en-GB" err="1"/>
              <a:t>tingitud</a:t>
            </a:r>
            <a:r>
              <a:rPr lang="en-GB"/>
              <a:t> </a:t>
            </a:r>
            <a:r>
              <a:rPr lang="en-GB" err="1"/>
              <a:t>toidunappust</a:t>
            </a:r>
            <a:r>
              <a:rPr lang="en-GB"/>
              <a:t>.</a:t>
            </a:r>
            <a:br>
              <a:rPr lang="en-GB"/>
            </a:br>
            <a:r>
              <a:rPr lang="en-GB" err="1"/>
              <a:t>Kultuurmaastikul</a:t>
            </a:r>
            <a:r>
              <a:rPr lang="en-GB"/>
              <a:t> </a:t>
            </a:r>
            <a:r>
              <a:rPr lang="en-GB" err="1"/>
              <a:t>hoidutakse</a:t>
            </a:r>
            <a:r>
              <a:rPr lang="en-GB"/>
              <a:t> </a:t>
            </a:r>
            <a:r>
              <a:rPr lang="en-GB" err="1"/>
              <a:t>viljaoraste</a:t>
            </a:r>
            <a:r>
              <a:rPr lang="en-GB"/>
              <a:t> </a:t>
            </a:r>
            <a:r>
              <a:rPr lang="en-GB" err="1"/>
              <a:t>ja</a:t>
            </a:r>
            <a:r>
              <a:rPr lang="en-GB"/>
              <a:t> </a:t>
            </a:r>
            <a:r>
              <a:rPr lang="en-GB" err="1"/>
              <a:t>talirapsi</a:t>
            </a:r>
            <a:r>
              <a:rPr lang="en-GB"/>
              <a:t> </a:t>
            </a:r>
            <a:r>
              <a:rPr lang="en-GB" err="1"/>
              <a:t>põldude</a:t>
            </a:r>
            <a:r>
              <a:rPr lang="en-GB"/>
              <a:t> </a:t>
            </a:r>
            <a:r>
              <a:rPr lang="en-GB" err="1"/>
              <a:t>lähedale</a:t>
            </a:r>
            <a:r>
              <a:rPr lang="en-GB"/>
              <a:t>. </a:t>
            </a:r>
            <a:r>
              <a:rPr lang="en-GB" err="1"/>
              <a:t>Paljudele</a:t>
            </a:r>
            <a:r>
              <a:rPr lang="en-GB"/>
              <a:t> </a:t>
            </a:r>
            <a:r>
              <a:rPr lang="en-GB" err="1"/>
              <a:t>aiapidajatele</a:t>
            </a:r>
            <a:r>
              <a:rPr lang="en-GB"/>
              <a:t> </a:t>
            </a:r>
            <a:r>
              <a:rPr lang="en-GB" err="1"/>
              <a:t>valmistavad</a:t>
            </a:r>
            <a:r>
              <a:rPr lang="en-GB"/>
              <a:t> </a:t>
            </a:r>
            <a:r>
              <a:rPr lang="en-GB" err="1"/>
              <a:t>meelehärmi</a:t>
            </a:r>
            <a:r>
              <a:rPr lang="en-GB"/>
              <a:t> </a:t>
            </a:r>
            <a:r>
              <a:rPr lang="en-GB" err="1"/>
              <a:t>kitsed</a:t>
            </a:r>
            <a:r>
              <a:rPr lang="en-GB"/>
              <a:t>, </a:t>
            </a:r>
            <a:r>
              <a:rPr lang="en-GB" err="1"/>
              <a:t>kes</a:t>
            </a:r>
            <a:r>
              <a:rPr lang="en-GB"/>
              <a:t> </a:t>
            </a:r>
            <a:r>
              <a:rPr lang="en-GB" err="1"/>
              <a:t>söövad</a:t>
            </a:r>
            <a:r>
              <a:rPr lang="en-GB"/>
              <a:t> </a:t>
            </a:r>
            <a:r>
              <a:rPr lang="en-GB" err="1"/>
              <a:t>ära</a:t>
            </a:r>
            <a:r>
              <a:rPr lang="en-GB"/>
              <a:t> </a:t>
            </a:r>
            <a:r>
              <a:rPr lang="en-GB" err="1"/>
              <a:t>maasikalehed</a:t>
            </a:r>
            <a:r>
              <a:rPr lang="en-GB"/>
              <a:t> </a:t>
            </a:r>
            <a:r>
              <a:rPr lang="en-GB" err="1"/>
              <a:t>või</a:t>
            </a:r>
            <a:r>
              <a:rPr lang="en-GB"/>
              <a:t> </a:t>
            </a:r>
            <a:r>
              <a:rPr lang="en-GB" err="1"/>
              <a:t>muud</a:t>
            </a:r>
            <a:r>
              <a:rPr lang="en-GB"/>
              <a:t> </a:t>
            </a:r>
            <a:r>
              <a:rPr lang="en-GB" err="1"/>
              <a:t>igihaljad</a:t>
            </a:r>
            <a:r>
              <a:rPr lang="en-GB"/>
              <a:t> </a:t>
            </a:r>
            <a:r>
              <a:rPr lang="en-GB" err="1"/>
              <a:t>taimed</a:t>
            </a:r>
            <a:r>
              <a:rPr lang="en-GB"/>
              <a:t>. </a:t>
            </a:r>
            <a:r>
              <a:rPr lang="en-GB" err="1"/>
              <a:t>Tänu</a:t>
            </a:r>
            <a:r>
              <a:rPr lang="en-GB"/>
              <a:t> </a:t>
            </a:r>
            <a:r>
              <a:rPr lang="en-GB" err="1"/>
              <a:t>ülirikkale</a:t>
            </a:r>
            <a:r>
              <a:rPr lang="en-GB"/>
              <a:t> </a:t>
            </a:r>
            <a:r>
              <a:rPr lang="en-GB" err="1"/>
              <a:t>mullusügisele</a:t>
            </a:r>
            <a:r>
              <a:rPr lang="en-GB"/>
              <a:t> </a:t>
            </a:r>
            <a:r>
              <a:rPr lang="en-GB" err="1"/>
              <a:t>õunasaagile</a:t>
            </a:r>
            <a:r>
              <a:rPr lang="en-GB"/>
              <a:t> </a:t>
            </a:r>
            <a:r>
              <a:rPr lang="en-GB" err="1"/>
              <a:t>käiakse</a:t>
            </a:r>
            <a:r>
              <a:rPr lang="en-GB"/>
              <a:t> </a:t>
            </a:r>
            <a:r>
              <a:rPr lang="en-GB" err="1"/>
              <a:t>endiselt</a:t>
            </a:r>
            <a:r>
              <a:rPr lang="en-GB"/>
              <a:t> </a:t>
            </a:r>
            <a:r>
              <a:rPr lang="en-GB" err="1"/>
              <a:t>viljapuude</a:t>
            </a:r>
            <a:r>
              <a:rPr lang="en-GB"/>
              <a:t> all </a:t>
            </a:r>
            <a:r>
              <a:rPr lang="en-GB" err="1"/>
              <a:t>purustamas</a:t>
            </a:r>
            <a:r>
              <a:rPr lang="en-GB"/>
              <a:t> </a:t>
            </a:r>
            <a:r>
              <a:rPr lang="en-GB" err="1"/>
              <a:t>mädanenud</a:t>
            </a:r>
            <a:r>
              <a:rPr lang="en-GB"/>
              <a:t> </a:t>
            </a:r>
            <a:r>
              <a:rPr lang="en-GB" err="1"/>
              <a:t>õunu</a:t>
            </a:r>
            <a:r>
              <a:rPr lang="en-GB"/>
              <a:t> </a:t>
            </a:r>
            <a:r>
              <a:rPr lang="en-GB" err="1"/>
              <a:t>ja</a:t>
            </a:r>
            <a:r>
              <a:rPr lang="en-GB"/>
              <a:t> </a:t>
            </a:r>
            <a:r>
              <a:rPr lang="en-GB" err="1"/>
              <a:t>otsimas</a:t>
            </a:r>
            <a:r>
              <a:rPr lang="en-GB"/>
              <a:t> </a:t>
            </a:r>
            <a:r>
              <a:rPr lang="en-GB" err="1"/>
              <a:t>nende</a:t>
            </a:r>
            <a:r>
              <a:rPr lang="en-GB"/>
              <a:t> </a:t>
            </a:r>
            <a:r>
              <a:rPr lang="en-GB" err="1"/>
              <a:t>seemneid</a:t>
            </a:r>
            <a:r>
              <a:rPr lang="en-GB"/>
              <a:t>. </a:t>
            </a:r>
            <a:r>
              <a:rPr lang="en-GB" err="1"/>
              <a:t>Üksiti</a:t>
            </a:r>
            <a:r>
              <a:rPr lang="en-GB"/>
              <a:t> </a:t>
            </a:r>
            <a:r>
              <a:rPr lang="en-GB" err="1"/>
              <a:t>süüakse</a:t>
            </a:r>
            <a:r>
              <a:rPr lang="en-GB"/>
              <a:t> ka </a:t>
            </a:r>
            <a:r>
              <a:rPr lang="en-GB" err="1"/>
              <a:t>haardeulatusse</a:t>
            </a:r>
            <a:r>
              <a:rPr lang="en-GB"/>
              <a:t> </a:t>
            </a:r>
            <a:r>
              <a:rPr lang="en-GB" err="1"/>
              <a:t>jäävad</a:t>
            </a:r>
            <a:r>
              <a:rPr lang="en-GB"/>
              <a:t> </a:t>
            </a:r>
            <a:r>
              <a:rPr lang="en-GB" err="1"/>
              <a:t>pungad</a:t>
            </a:r>
            <a:r>
              <a:rPr lang="en-GB"/>
              <a:t> </a:t>
            </a:r>
            <a:r>
              <a:rPr lang="en-GB" err="1"/>
              <a:t>ja</a:t>
            </a:r>
            <a:r>
              <a:rPr lang="en-GB"/>
              <a:t> </a:t>
            </a:r>
            <a:r>
              <a:rPr lang="en-GB" err="1"/>
              <a:t>võrsed</a:t>
            </a:r>
            <a:r>
              <a:rPr lang="en-GB"/>
              <a:t>.</a:t>
            </a:r>
            <a:br>
              <a:rPr lang="en-GB"/>
            </a:br>
            <a:r>
              <a:rPr lang="en-GB" err="1"/>
              <a:t>Üle</a:t>
            </a:r>
            <a:r>
              <a:rPr lang="en-GB"/>
              <a:t> </a:t>
            </a:r>
            <a:r>
              <a:rPr lang="en-GB" err="1"/>
              <a:t>vaadatakse</a:t>
            </a:r>
            <a:r>
              <a:rPr lang="en-GB"/>
              <a:t> </a:t>
            </a:r>
            <a:r>
              <a:rPr lang="en-GB" err="1"/>
              <a:t>alad</a:t>
            </a:r>
            <a:r>
              <a:rPr lang="en-GB"/>
              <a:t>, </a:t>
            </a:r>
            <a:r>
              <a:rPr lang="en-GB" err="1"/>
              <a:t>kust</a:t>
            </a:r>
            <a:r>
              <a:rPr lang="en-GB"/>
              <a:t> </a:t>
            </a:r>
            <a:r>
              <a:rPr lang="en-GB" err="1"/>
              <a:t>kostub</a:t>
            </a:r>
            <a:r>
              <a:rPr lang="en-GB"/>
              <a:t> </a:t>
            </a:r>
            <a:r>
              <a:rPr lang="en-GB" err="1"/>
              <a:t>metsatöö</a:t>
            </a:r>
            <a:r>
              <a:rPr lang="en-GB"/>
              <a:t> </a:t>
            </a:r>
            <a:r>
              <a:rPr lang="en-GB" err="1"/>
              <a:t>hääli</a:t>
            </a:r>
            <a:r>
              <a:rPr lang="en-GB"/>
              <a:t>. </a:t>
            </a:r>
            <a:r>
              <a:rPr lang="en-GB" err="1"/>
              <a:t>Haava</a:t>
            </a:r>
            <a:r>
              <a:rPr lang="en-GB"/>
              <a:t> </a:t>
            </a:r>
            <a:r>
              <a:rPr lang="en-GB" err="1"/>
              <a:t>ja</a:t>
            </a:r>
            <a:r>
              <a:rPr lang="en-GB"/>
              <a:t> </a:t>
            </a:r>
            <a:r>
              <a:rPr lang="en-GB" err="1"/>
              <a:t>paju</a:t>
            </a:r>
            <a:r>
              <a:rPr lang="en-GB"/>
              <a:t> </a:t>
            </a:r>
            <a:r>
              <a:rPr lang="en-GB" err="1"/>
              <a:t>haod</a:t>
            </a:r>
            <a:r>
              <a:rPr lang="en-GB"/>
              <a:t> </a:t>
            </a:r>
            <a:r>
              <a:rPr lang="en-GB" err="1"/>
              <a:t>puhastatakse</a:t>
            </a:r>
            <a:r>
              <a:rPr lang="en-GB"/>
              <a:t> </a:t>
            </a:r>
            <a:r>
              <a:rPr lang="en-GB" err="1"/>
              <a:t>pungadest</a:t>
            </a:r>
            <a:r>
              <a:rPr lang="en-GB"/>
              <a:t> </a:t>
            </a:r>
            <a:r>
              <a:rPr lang="en-GB" err="1"/>
              <a:t>viimseni</a:t>
            </a:r>
            <a:r>
              <a:rPr lang="en-GB"/>
              <a:t>. </a:t>
            </a:r>
            <a:r>
              <a:rPr lang="en-GB" err="1"/>
              <a:t>Nende</a:t>
            </a:r>
            <a:r>
              <a:rPr lang="en-GB"/>
              <a:t> </a:t>
            </a:r>
            <a:r>
              <a:rPr lang="en-GB" err="1"/>
              <a:t>puudumisel</a:t>
            </a:r>
            <a:r>
              <a:rPr lang="en-GB"/>
              <a:t> </a:t>
            </a:r>
            <a:r>
              <a:rPr lang="en-GB" err="1"/>
              <a:t>sobib</a:t>
            </a:r>
            <a:r>
              <a:rPr lang="en-GB"/>
              <a:t> ka </a:t>
            </a:r>
            <a:r>
              <a:rPr lang="en-GB" err="1"/>
              <a:t>kask</a:t>
            </a:r>
            <a:r>
              <a:rPr lang="en-GB"/>
              <a:t>. Tamm </a:t>
            </a:r>
            <a:r>
              <a:rPr lang="en-GB" err="1"/>
              <a:t>kuulub</a:t>
            </a:r>
            <a:r>
              <a:rPr lang="en-GB"/>
              <a:t> </a:t>
            </a:r>
            <a:r>
              <a:rPr lang="en-GB" err="1"/>
              <a:t>samuti</a:t>
            </a:r>
            <a:r>
              <a:rPr lang="en-GB"/>
              <a:t> </a:t>
            </a:r>
            <a:r>
              <a:rPr lang="en-GB" err="1"/>
              <a:t>maiuspalade</a:t>
            </a:r>
            <a:r>
              <a:rPr lang="en-GB"/>
              <a:t> </a:t>
            </a:r>
            <a:r>
              <a:rPr lang="en-GB" err="1"/>
              <a:t>hulka</a:t>
            </a:r>
            <a:r>
              <a:rPr lang="en-GB"/>
              <a:t>. </a:t>
            </a:r>
            <a:r>
              <a:rPr lang="en-GB" err="1"/>
              <a:t>Kuuse</a:t>
            </a:r>
            <a:r>
              <a:rPr lang="en-GB"/>
              <a:t>- </a:t>
            </a:r>
            <a:r>
              <a:rPr lang="en-GB" err="1"/>
              <a:t>ja</a:t>
            </a:r>
            <a:r>
              <a:rPr lang="en-GB"/>
              <a:t> </a:t>
            </a:r>
            <a:r>
              <a:rPr lang="en-GB" err="1"/>
              <a:t>männitaimede</a:t>
            </a:r>
            <a:r>
              <a:rPr lang="en-GB"/>
              <a:t> </a:t>
            </a:r>
            <a:r>
              <a:rPr lang="en-GB" err="1"/>
              <a:t>ladvakasvusid</a:t>
            </a:r>
            <a:r>
              <a:rPr lang="en-GB"/>
              <a:t> </a:t>
            </a:r>
            <a:r>
              <a:rPr lang="en-GB" err="1"/>
              <a:t>tarvitatakse</a:t>
            </a:r>
            <a:r>
              <a:rPr lang="en-GB"/>
              <a:t> </a:t>
            </a:r>
            <a:r>
              <a:rPr lang="en-GB" err="1"/>
              <a:t>toiduks</a:t>
            </a:r>
            <a:r>
              <a:rPr lang="en-GB"/>
              <a:t> </a:t>
            </a:r>
            <a:r>
              <a:rPr lang="en-GB" err="1"/>
              <a:t>igasuguse</a:t>
            </a:r>
            <a:r>
              <a:rPr lang="en-GB"/>
              <a:t> </a:t>
            </a:r>
            <a:r>
              <a:rPr lang="en-GB" err="1"/>
              <a:t>talve</a:t>
            </a:r>
            <a:r>
              <a:rPr lang="en-GB"/>
              <a:t> </a:t>
            </a:r>
            <a:r>
              <a:rPr lang="en-GB" err="1"/>
              <a:t>korral</a:t>
            </a:r>
            <a:r>
              <a:rPr lang="en-GB"/>
              <a:t>. </a:t>
            </a:r>
            <a:r>
              <a:rPr lang="en-GB" err="1"/>
              <a:t>Rohkem</a:t>
            </a:r>
            <a:r>
              <a:rPr lang="en-GB"/>
              <a:t> </a:t>
            </a:r>
            <a:r>
              <a:rPr lang="en-GB" err="1"/>
              <a:t>tähelepanu</a:t>
            </a:r>
            <a:r>
              <a:rPr lang="en-GB"/>
              <a:t> </a:t>
            </a:r>
            <a:r>
              <a:rPr lang="en-GB" err="1"/>
              <a:t>pööratakse</a:t>
            </a:r>
            <a:r>
              <a:rPr lang="en-GB"/>
              <a:t> </a:t>
            </a:r>
            <a:r>
              <a:rPr lang="en-GB" err="1"/>
              <a:t>inimese</a:t>
            </a:r>
            <a:r>
              <a:rPr lang="en-GB"/>
              <a:t> </a:t>
            </a:r>
            <a:r>
              <a:rPr lang="en-GB" err="1"/>
              <a:t>poolt</a:t>
            </a:r>
            <a:r>
              <a:rPr lang="en-GB"/>
              <a:t> </a:t>
            </a:r>
            <a:r>
              <a:rPr lang="en-GB" err="1"/>
              <a:t>istutatule</a:t>
            </a:r>
            <a:r>
              <a:rPr lang="en-GB"/>
              <a:t>. </a:t>
            </a:r>
            <a:r>
              <a:rPr lang="en-GB" err="1"/>
              <a:t>Loodusliku</a:t>
            </a:r>
            <a:r>
              <a:rPr lang="en-GB"/>
              <a:t> </a:t>
            </a:r>
            <a:r>
              <a:rPr lang="en-GB" err="1"/>
              <a:t>tekkega</a:t>
            </a:r>
            <a:r>
              <a:rPr lang="en-GB"/>
              <a:t> </a:t>
            </a:r>
            <a:r>
              <a:rPr lang="en-GB" err="1"/>
              <a:t>okaspuud</a:t>
            </a:r>
            <a:r>
              <a:rPr lang="en-GB"/>
              <a:t> </a:t>
            </a:r>
            <a:r>
              <a:rPr lang="en-GB" err="1"/>
              <a:t>jäetakse</a:t>
            </a:r>
            <a:r>
              <a:rPr lang="en-GB"/>
              <a:t> </a:t>
            </a:r>
            <a:r>
              <a:rPr lang="en-GB" err="1"/>
              <a:t>enamasti</a:t>
            </a:r>
            <a:r>
              <a:rPr lang="en-GB"/>
              <a:t> </a:t>
            </a:r>
            <a:r>
              <a:rPr lang="en-GB" err="1"/>
              <a:t>rahule</a:t>
            </a:r>
            <a:r>
              <a:rPr lang="en-GB"/>
              <a:t>. </a:t>
            </a:r>
            <a:r>
              <a:rPr lang="en-GB" err="1"/>
              <a:t>Ilmselt</a:t>
            </a:r>
            <a:r>
              <a:rPr lang="en-GB"/>
              <a:t> </a:t>
            </a:r>
            <a:r>
              <a:rPr lang="en-GB" err="1"/>
              <a:t>sisaldab</a:t>
            </a:r>
            <a:r>
              <a:rPr lang="en-GB"/>
              <a:t> </a:t>
            </a:r>
            <a:r>
              <a:rPr lang="en-GB" err="1"/>
              <a:t>taimlates</a:t>
            </a:r>
            <a:r>
              <a:rPr lang="en-GB"/>
              <a:t> </a:t>
            </a:r>
            <a:r>
              <a:rPr lang="en-GB" err="1"/>
              <a:t>kasvatatu</a:t>
            </a:r>
            <a:r>
              <a:rPr lang="en-GB"/>
              <a:t> </a:t>
            </a:r>
            <a:r>
              <a:rPr lang="en-GB" err="1"/>
              <a:t>rohkem</a:t>
            </a:r>
            <a:r>
              <a:rPr lang="en-GB"/>
              <a:t> </a:t>
            </a:r>
            <a:r>
              <a:rPr lang="en-GB" err="1"/>
              <a:t>mineraale</a:t>
            </a:r>
            <a:r>
              <a:rPr lang="en-GB"/>
              <a:t> </a:t>
            </a:r>
            <a:r>
              <a:rPr lang="en-GB" err="1"/>
              <a:t>ja</a:t>
            </a:r>
            <a:r>
              <a:rPr lang="en-GB"/>
              <a:t> on </a:t>
            </a:r>
            <a:r>
              <a:rPr lang="en-GB" err="1"/>
              <a:t>maitsvam</a:t>
            </a:r>
            <a:r>
              <a:rPr lang="en-GB"/>
              <a:t>. </a:t>
            </a:r>
            <a:r>
              <a:rPr lang="en-GB" err="1"/>
              <a:t>Kui</a:t>
            </a:r>
            <a:r>
              <a:rPr lang="en-GB"/>
              <a:t> </a:t>
            </a:r>
            <a:r>
              <a:rPr lang="en-GB" err="1"/>
              <a:t>palju</a:t>
            </a:r>
            <a:r>
              <a:rPr lang="en-GB"/>
              <a:t> </a:t>
            </a:r>
            <a:r>
              <a:rPr lang="en-GB" err="1"/>
              <a:t>metsakultuure</a:t>
            </a:r>
            <a:r>
              <a:rPr lang="en-GB"/>
              <a:t> </a:t>
            </a:r>
            <a:r>
              <a:rPr lang="en-GB" err="1"/>
              <a:t>kahjustatakse</a:t>
            </a:r>
            <a:r>
              <a:rPr lang="en-GB"/>
              <a:t>, </a:t>
            </a:r>
            <a:r>
              <a:rPr lang="en-GB" err="1"/>
              <a:t>oleneb</a:t>
            </a:r>
            <a:r>
              <a:rPr lang="en-GB"/>
              <a:t> </a:t>
            </a:r>
            <a:r>
              <a:rPr lang="en-GB" err="1"/>
              <a:t>eelkõige</a:t>
            </a:r>
            <a:r>
              <a:rPr lang="en-GB"/>
              <a:t> </a:t>
            </a:r>
            <a:r>
              <a:rPr lang="en-GB" err="1"/>
              <a:t>nende</a:t>
            </a:r>
            <a:r>
              <a:rPr lang="en-GB"/>
              <a:t> </a:t>
            </a:r>
            <a:r>
              <a:rPr lang="en-GB" err="1"/>
              <a:t>asukohast</a:t>
            </a:r>
            <a:r>
              <a:rPr lang="en-GB"/>
              <a:t> </a:t>
            </a:r>
            <a:r>
              <a:rPr lang="en-GB" err="1"/>
              <a:t>ja</a:t>
            </a:r>
            <a:r>
              <a:rPr lang="en-GB"/>
              <a:t> </a:t>
            </a:r>
            <a:r>
              <a:rPr lang="en-GB" err="1"/>
              <a:t>kitsede</a:t>
            </a:r>
            <a:r>
              <a:rPr lang="en-GB"/>
              <a:t> </a:t>
            </a:r>
            <a:r>
              <a:rPr lang="en-GB" err="1"/>
              <a:t>asustustihedusest</a:t>
            </a:r>
            <a:r>
              <a:rPr lang="en-GB"/>
              <a:t>.</a:t>
            </a:r>
            <a:br>
              <a:rPr lang="en-GB"/>
            </a:br>
            <a:r>
              <a:rPr lang="en-GB" err="1"/>
              <a:t>Lumevaese</a:t>
            </a:r>
            <a:r>
              <a:rPr lang="en-GB"/>
              <a:t> </a:t>
            </a:r>
            <a:r>
              <a:rPr lang="en-GB" err="1"/>
              <a:t>talve</a:t>
            </a:r>
            <a:r>
              <a:rPr lang="en-GB"/>
              <a:t> </a:t>
            </a:r>
            <a:r>
              <a:rPr lang="en-GB" err="1"/>
              <a:t>menüü</a:t>
            </a:r>
            <a:r>
              <a:rPr lang="en-GB"/>
              <a:t> on </a:t>
            </a:r>
            <a:r>
              <a:rPr lang="en-GB" err="1"/>
              <a:t>metskitsede</a:t>
            </a:r>
            <a:r>
              <a:rPr lang="en-GB"/>
              <a:t> </a:t>
            </a:r>
            <a:r>
              <a:rPr lang="en-GB" err="1"/>
              <a:t>jaoks</a:t>
            </a:r>
            <a:r>
              <a:rPr lang="en-GB"/>
              <a:t> </a:t>
            </a:r>
            <a:r>
              <a:rPr lang="en-GB" err="1"/>
              <a:t>rikkalik</a:t>
            </a:r>
            <a:r>
              <a:rPr lang="en-GB"/>
              <a:t>. Head on </a:t>
            </a:r>
            <a:r>
              <a:rPr lang="en-GB" err="1"/>
              <a:t>teisedki</a:t>
            </a:r>
            <a:r>
              <a:rPr lang="en-GB"/>
              <a:t> </a:t>
            </a:r>
            <a:r>
              <a:rPr lang="en-GB" err="1"/>
              <a:t>elamistingimused</a:t>
            </a:r>
            <a:r>
              <a:rPr lang="en-GB"/>
              <a:t>. </a:t>
            </a:r>
            <a:r>
              <a:rPr lang="en-GB" err="1"/>
              <a:t>Kitsedelt</a:t>
            </a:r>
            <a:r>
              <a:rPr lang="en-GB"/>
              <a:t> on </a:t>
            </a:r>
            <a:r>
              <a:rPr lang="en-GB" err="1"/>
              <a:t>oodata</a:t>
            </a:r>
            <a:r>
              <a:rPr lang="en-GB"/>
              <a:t> </a:t>
            </a:r>
            <a:r>
              <a:rPr lang="en-GB" err="1"/>
              <a:t>rikkalikku</a:t>
            </a:r>
            <a:r>
              <a:rPr lang="en-GB"/>
              <a:t> </a:t>
            </a:r>
            <a:r>
              <a:rPr lang="en-GB" err="1"/>
              <a:t>ja</a:t>
            </a:r>
            <a:r>
              <a:rPr lang="en-GB"/>
              <a:t> </a:t>
            </a:r>
            <a:r>
              <a:rPr lang="en-GB" err="1"/>
              <a:t>elujõulist</a:t>
            </a:r>
            <a:r>
              <a:rPr lang="en-GB"/>
              <a:t> </a:t>
            </a:r>
            <a:r>
              <a:rPr lang="en-GB" err="1"/>
              <a:t>järglaskonda</a:t>
            </a:r>
            <a:r>
              <a:rPr lang="en-GB"/>
              <a:t>. </a:t>
            </a:r>
            <a:r>
              <a:rPr lang="en-GB" err="1"/>
              <a:t>Sokud</a:t>
            </a:r>
            <a:r>
              <a:rPr lang="en-GB"/>
              <a:t> </a:t>
            </a:r>
            <a:r>
              <a:rPr lang="en-GB" err="1"/>
              <a:t>kannavad</a:t>
            </a:r>
            <a:r>
              <a:rPr lang="en-GB"/>
              <a:t> </a:t>
            </a:r>
            <a:r>
              <a:rPr lang="en-GB" err="1"/>
              <a:t>järgmisel</a:t>
            </a:r>
            <a:r>
              <a:rPr lang="en-GB"/>
              <a:t> </a:t>
            </a:r>
            <a:r>
              <a:rPr lang="en-GB" err="1"/>
              <a:t>suvel</a:t>
            </a:r>
            <a:r>
              <a:rPr lang="en-GB"/>
              <a:t> </a:t>
            </a:r>
            <a:r>
              <a:rPr lang="en-GB" err="1"/>
              <a:t>uhkeid</a:t>
            </a:r>
            <a:r>
              <a:rPr lang="en-GB"/>
              <a:t> </a:t>
            </a:r>
            <a:r>
              <a:rPr lang="en-GB" err="1"/>
              <a:t>sarvesid</a:t>
            </a:r>
            <a:r>
              <a:rPr lang="en-GB"/>
              <a:t>. </a:t>
            </a:r>
          </a:p>
          <a:p>
            <a:pPr eaLnBrk="1" fontAlgn="auto" hangingPunct="1">
              <a:spcAft>
                <a:spcPts val="0"/>
              </a:spcAft>
              <a:buFont typeface="Calibri"/>
              <a:buChar char="•"/>
              <a:defRPr/>
            </a:pPr>
            <a:endParaRPr lang="en-GB"/>
          </a:p>
        </p:txBody>
      </p:sp>
      <p:sp>
        <p:nvSpPr>
          <p:cNvPr id="13316" name="Rectangle 4"/>
          <p:cNvSpPr>
            <a:spLocks noChangeArrowheads="1"/>
          </p:cNvSpPr>
          <p:nvPr/>
        </p:nvSpPr>
        <p:spPr bwMode="auto">
          <a:xfrm>
            <a:off x="4211638" y="4292600"/>
            <a:ext cx="45720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t-EE" sz="1600">
                <a:solidFill>
                  <a:srgbClr val="000000"/>
                </a:solidFill>
              </a:rPr>
              <a:t>.</a:t>
            </a:r>
          </a:p>
        </p:txBody>
      </p:sp>
      <p:sp>
        <p:nvSpPr>
          <p:cNvPr id="13317" name="Rectangle 5"/>
          <p:cNvSpPr>
            <a:spLocks noChangeArrowheads="1"/>
          </p:cNvSpPr>
          <p:nvPr/>
        </p:nvSpPr>
        <p:spPr bwMode="auto">
          <a:xfrm>
            <a:off x="4211638" y="4868863"/>
            <a:ext cx="4572000" cy="338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US" altLang="et-EE" sz="1600">
                <a:solidFill>
                  <a:srgbClr val="000000"/>
                </a:solidFill>
              </a:rPr>
              <a:t>.</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Placeholder 6" descr="IMG_4496.jpg"/>
          <p:cNvPicPr>
            <a:picLocks noGrp="1" noChangeAspect="1"/>
          </p:cNvPicPr>
          <p:nvPr>
            <p:ph type="pic" idx="4294967295"/>
          </p:nvPr>
        </p:nvPicPr>
        <p:blipFill>
          <a:blip r:embed="rId2">
            <a:extLst>
              <a:ext uri="{28A0092B-C50C-407E-A947-70E740481C1C}">
                <a14:useLocalDpi xmlns:a14="http://schemas.microsoft.com/office/drawing/2010/main" val="0"/>
              </a:ext>
            </a:extLst>
          </a:blip>
          <a:srcRect l="5556" r="5556"/>
          <a:stretch>
            <a:fillRect/>
          </a:stretch>
        </p:blipFill>
        <p:spPr>
          <a:xfrm>
            <a:off x="0" y="612775"/>
            <a:ext cx="5486400" cy="4114800"/>
          </a:xfrm>
        </p:spPr>
      </p:pic>
      <p:sp>
        <p:nvSpPr>
          <p:cNvPr id="14339" name="Text Placeholder 5"/>
          <p:cNvSpPr>
            <a:spLocks noGrp="1"/>
          </p:cNvSpPr>
          <p:nvPr>
            <p:ph type="body" idx="4294967295"/>
          </p:nvPr>
        </p:nvSpPr>
        <p:spPr>
          <a:xfrm>
            <a:off x="0" y="5367338"/>
            <a:ext cx="5486400" cy="804862"/>
          </a:xfrm>
        </p:spPr>
        <p:txBody>
          <a:bodyPr/>
          <a:lstStyle/>
          <a:p>
            <a:pPr>
              <a:buFont typeface="Calibri" panose="020F0502020204030204" pitchFamily="34" charset="0"/>
              <a:buNone/>
            </a:pPr>
            <a:r>
              <a:rPr lang="en-GB" altLang="et-EE">
                <a:latin typeface="Roboto" charset="0"/>
              </a:rPr>
              <a:t>          Kitsed siloaugus.</a:t>
            </a:r>
            <a:endParaRPr lang="en-GB" altLang="et-EE">
              <a:latin typeface="Calibri" panose="020F0502020204030204" pitchFamily="34" charset="0"/>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alkiri 1"/>
          <p:cNvSpPr>
            <a:spLocks noGrp="1"/>
          </p:cNvSpPr>
          <p:nvPr>
            <p:ph type="title"/>
          </p:nvPr>
        </p:nvSpPr>
        <p:spPr/>
        <p:txBody>
          <a:bodyPr/>
          <a:lstStyle/>
          <a:p>
            <a:r>
              <a:rPr lang="et-EE"/>
              <a:t>Miks metskits mäletseb?</a:t>
            </a:r>
          </a:p>
        </p:txBody>
      </p:sp>
      <p:sp>
        <p:nvSpPr>
          <p:cNvPr id="3" name="Sisu kohatäide 2"/>
          <p:cNvSpPr>
            <a:spLocks noGrp="1"/>
          </p:cNvSpPr>
          <p:nvPr>
            <p:ph idx="1"/>
          </p:nvPr>
        </p:nvSpPr>
        <p:spPr>
          <a:xfrm>
            <a:off x="685800" y="1323975"/>
            <a:ext cx="8229600" cy="4525963"/>
          </a:xfrm>
        </p:spPr>
        <p:txBody>
          <a:bodyPr/>
          <a:lstStyle/>
          <a:p>
            <a:r>
              <a:rPr lang="et-EE" sz="2800" dirty="0">
                <a:solidFill>
                  <a:schemeClr val="tx1"/>
                </a:solidFill>
              </a:rPr>
              <a:t>Mäletsemine on hirvlastele ja veislastele andnud evolutsioonis teatud eelise teiste kogukate herbivooride – kabjaliste – ees. Viimastel kulub söömiseks märksa kauem aega kui mäletsejatel. Kogu selle aja, mil tähelepanu toitumisele suunatud, on nad nähtavad kiskjatele, olles neile kergeks saagiks. Mäletsejad toimetavad rohkem varjatuna. Nad toituvad lühikeste perioodide vältel, mis vahelduvad pikemate puhkepausidega. Sel ajal nad mäletsevad ise varjus olles ja ümbrust jälgides. </a:t>
            </a:r>
            <a:br>
              <a:rPr lang="et-EE" dirty="0">
                <a:solidFill>
                  <a:schemeClr val="tx1"/>
                </a:solidFill>
              </a:rPr>
            </a:br>
            <a:endParaRPr lang="et-EE" dirty="0">
              <a:solidFill>
                <a:schemeClr val="tx1"/>
              </a:solidFill>
            </a:endParaRPr>
          </a:p>
        </p:txBody>
      </p:sp>
    </p:spTree>
    <p:extLst>
      <p:ext uri="{BB962C8B-B14F-4D97-AF65-F5344CB8AC3E}">
        <p14:creationId xmlns:p14="http://schemas.microsoft.com/office/powerpoint/2010/main" val="56138142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6"/>
          <p:cNvSpPr>
            <a:spLocks noGrp="1"/>
          </p:cNvSpPr>
          <p:nvPr>
            <p:ph type="title"/>
          </p:nvPr>
        </p:nvSpPr>
        <p:spPr/>
        <p:txBody>
          <a:bodyPr/>
          <a:lstStyle/>
          <a:p>
            <a:pPr eaLnBrk="1" hangingPunct="1"/>
            <a:r>
              <a:rPr lang="en-GB" altLang="et-EE" sz="3200">
                <a:latin typeface="Roboto" charset="0"/>
              </a:rPr>
              <a:t>Mäluv kits.</a:t>
            </a:r>
          </a:p>
        </p:txBody>
      </p:sp>
      <p:pic>
        <p:nvPicPr>
          <p:cNvPr id="15363" name="Picture Placeholder 9" descr="_MG_5883.jpg"/>
          <p:cNvPicPr>
            <a:picLocks noGrp="1" noChangeAspect="1"/>
          </p:cNvPicPr>
          <p:nvPr>
            <p:ph type="pic" idx="1"/>
          </p:nvPr>
        </p:nvPicPr>
        <p:blipFill>
          <a:blip r:embed="rId2">
            <a:extLst>
              <a:ext uri="{28A0092B-C50C-407E-A947-70E740481C1C}">
                <a14:useLocalDpi xmlns:a14="http://schemas.microsoft.com/office/drawing/2010/main" val="0"/>
              </a:ext>
            </a:extLst>
          </a:blip>
          <a:srcRect l="5556" r="5556"/>
          <a:stretch>
            <a:fillRect/>
          </a:stretch>
        </p:blipFill>
        <p:spPr/>
      </p:pic>
      <p:sp>
        <p:nvSpPr>
          <p:cNvPr id="15364" name="Text Placeholder 5"/>
          <p:cNvSpPr>
            <a:spLocks noGrp="1"/>
          </p:cNvSpPr>
          <p:nvPr>
            <p:ph type="body" idx="2"/>
          </p:nvPr>
        </p:nvSpPr>
        <p:spPr>
          <a:xfrm>
            <a:off x="1792288" y="5367338"/>
            <a:ext cx="5486400" cy="804862"/>
          </a:xfrm>
        </p:spPr>
        <p:txBody>
          <a:bodyPr/>
          <a:lstStyle/>
          <a:p>
            <a:endParaRPr lang="en-GB" altLang="et-EE">
              <a:latin typeface="Calibri" panose="020F0502020204030204" pitchFamily="34" charset="0"/>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Pealkiri 4"/>
          <p:cNvSpPr>
            <a:spLocks noGrp="1"/>
          </p:cNvSpPr>
          <p:nvPr>
            <p:ph type="title"/>
          </p:nvPr>
        </p:nvSpPr>
        <p:spPr/>
        <p:txBody>
          <a:bodyPr/>
          <a:lstStyle/>
          <a:p>
            <a:r>
              <a:rPr lang="et-EE" dirty="0"/>
              <a:t>Liitmagu</a:t>
            </a:r>
          </a:p>
        </p:txBody>
      </p:sp>
      <p:sp>
        <p:nvSpPr>
          <p:cNvPr id="6" name="Sisu kohatäide 5"/>
          <p:cNvSpPr>
            <a:spLocks noGrp="1"/>
          </p:cNvSpPr>
          <p:nvPr>
            <p:ph idx="1"/>
          </p:nvPr>
        </p:nvSpPr>
        <p:spPr>
          <a:xfrm>
            <a:off x="628650" y="1581150"/>
            <a:ext cx="8229600" cy="4525963"/>
          </a:xfrm>
        </p:spPr>
        <p:txBody>
          <a:bodyPr/>
          <a:lstStyle/>
          <a:p>
            <a:pPr marL="0" indent="0">
              <a:buNone/>
            </a:pPr>
            <a:r>
              <a:rPr lang="et-EE" sz="2000" dirty="0"/>
              <a:t>Nagu veislased ja teisedki hirvlased, on ka metskits mäletseja – niisugustel on toidu teekond seedetraktis mõnevõrra pikem ja keerulisem kui teistel imetajatel. Seedetrakti oluliseks osaks on  magu, mis mäletsejatel on keerulise ehitusega. Seda elundit nimetatakse liitmaoks ja selles võib eristada nelja osa, mille nimetusteks  on vats, võrkmik, kiidekas ja libedik. Neist suurim on vats, mille mahutavus on umbes 3 liitrit ja mis koos võrkmiku ja kiidekaga  moodustab nn. eesmao. Toit satub kõigepealt vatsa, kus algab ainuraksete ja bakterite kaasabil selle esmane muundamine – tselluloosi lagundamine. Võrkmikus ja kiidekas sorteeritakse toidupalad suuruse järgi ja algab vee ja mõnede toitainete imendumine. Peenemad toiduosad pääsevad otse libedikku, põhiline toidumass aga satub suhu, kus see läbi mäletsetakse. Piisavalt peenestatud toit liigub edasi libedikku, mis on oma ehituselt ja funktsioonilt sarnane teiste imetajaliikide maoga. Libedikku jõudes on taimsele ollusele lisandunud eesmaost pärit bakterid ja algloomad, muutes selle valgurikkamaks. </a:t>
            </a:r>
          </a:p>
        </p:txBody>
      </p:sp>
    </p:spTree>
    <p:extLst>
      <p:ext uri="{BB962C8B-B14F-4D97-AF65-F5344CB8AC3E}">
        <p14:creationId xmlns:p14="http://schemas.microsoft.com/office/powerpoint/2010/main" val="416206542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ealkiri 1"/>
          <p:cNvSpPr>
            <a:spLocks noGrp="1"/>
          </p:cNvSpPr>
          <p:nvPr>
            <p:ph type="title"/>
          </p:nvPr>
        </p:nvSpPr>
        <p:spPr/>
        <p:txBody>
          <a:bodyPr/>
          <a:lstStyle/>
          <a:p>
            <a:r>
              <a:rPr lang="et-EE" dirty="0"/>
              <a:t>Talvel elatakse "püsileegil"</a:t>
            </a:r>
          </a:p>
        </p:txBody>
      </p:sp>
      <p:sp>
        <p:nvSpPr>
          <p:cNvPr id="3" name="Sisu kohatäide 2"/>
          <p:cNvSpPr>
            <a:spLocks noGrp="1"/>
          </p:cNvSpPr>
          <p:nvPr>
            <p:ph idx="1"/>
          </p:nvPr>
        </p:nvSpPr>
        <p:spPr/>
        <p:txBody>
          <a:bodyPr/>
          <a:lstStyle/>
          <a:p>
            <a:pPr marL="0" indent="0">
              <a:buNone/>
            </a:pPr>
            <a:r>
              <a:rPr lang="et-EE" sz="2000" dirty="0">
                <a:solidFill>
                  <a:schemeClr val="tx1"/>
                </a:solidFill>
              </a:rPr>
              <a:t>Mäletsejaliikide toitumisstrateegiad võivad omavahel üsnagi erinevad olla. Üheks äärmuseks on suhteliselt toitainete- ja energiavaeseid taimi (kõrrelised, samblikud) söövad ja suures koguses toitu vajavad liigid nagu veised ja põhjapõdrad. Metskits esindab teist äärmust. Väikeste kehamõõtmete tõttu on ta energiakaod (ja vastavalt – tarve) suuremad kui teistel hirvlastel, samas on ta magu väike nii absoluutse mahutavuse poolest kui ka suhteliselt, kehamassi arvestades. Kui metskitse maosisu kaal moodustab 6-7% kehakaalust, siis teistel kodumaistel hirvlastel – punahirvel ja põdral on see näitaja 10-15%. Seega  tuleb metskits toime ainult kõige energiarikkamat toitu tarbides, milleks on kaheidulehelised taimed (eelistatult liblikõielised), lehtpuude peenikesed võrsed, lehed, pungad.  Parimaga on ikka nii, et seda ei jätku piisavalt kõigile soovijaile. Seepärast on sokud suvekuudel territoriaalsed, kaitsmaks piiratud ressurssi sookaaslaste eest. Talve elavad metskitsed üle „püsileegil“, ainevahetus aeglustub ja nad vajavad 4-5 korda vähem toitu kui suvel, s.o. 1-1,5 kg ööpäevas. </a:t>
            </a:r>
            <a:br>
              <a:rPr lang="et-EE" dirty="0">
                <a:solidFill>
                  <a:schemeClr val="tx1"/>
                </a:solidFill>
              </a:rPr>
            </a:br>
            <a:endParaRPr lang="et-EE" dirty="0">
              <a:solidFill>
                <a:schemeClr val="tx1"/>
              </a:solidFill>
            </a:endParaRPr>
          </a:p>
        </p:txBody>
      </p:sp>
    </p:spTree>
    <p:extLst>
      <p:ext uri="{BB962C8B-B14F-4D97-AF65-F5344CB8AC3E}">
        <p14:creationId xmlns:p14="http://schemas.microsoft.com/office/powerpoint/2010/main" val="340163921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4"/>
          <p:cNvSpPr>
            <a:spLocks noGrp="1"/>
          </p:cNvSpPr>
          <p:nvPr>
            <p:ph type="title"/>
          </p:nvPr>
        </p:nvSpPr>
        <p:spPr/>
        <p:txBody>
          <a:bodyPr/>
          <a:lstStyle/>
          <a:p>
            <a:pPr eaLnBrk="1" hangingPunct="1"/>
            <a:r>
              <a:rPr lang="en-GB" altLang="et-EE">
                <a:latin typeface="Calibri" panose="020F0502020204030204" pitchFamily="34" charset="0"/>
              </a:rPr>
              <a:t>Lumevaesel talvel</a:t>
            </a:r>
          </a:p>
        </p:txBody>
      </p:sp>
      <p:pic>
        <p:nvPicPr>
          <p:cNvPr id="16387" name="Content Placeholder 7" descr="IMG_2198.jpg"/>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457200" y="2517775"/>
            <a:ext cx="4038600" cy="2690813"/>
          </a:xfrm>
        </p:spPr>
      </p:pic>
      <p:sp>
        <p:nvSpPr>
          <p:cNvPr id="7" name="Content Placeholder 6"/>
          <p:cNvSpPr>
            <a:spLocks noGrp="1"/>
          </p:cNvSpPr>
          <p:nvPr>
            <p:ph idx="2"/>
          </p:nvPr>
        </p:nvSpPr>
        <p:spPr>
          <a:xfrm>
            <a:off x="4648200" y="1600200"/>
            <a:ext cx="4038600" cy="4525963"/>
          </a:xfrm>
        </p:spPr>
        <p:txBody>
          <a:bodyPr>
            <a:normAutofit fontScale="77500" lnSpcReduction="20000"/>
          </a:bodyPr>
          <a:lstStyle/>
          <a:p>
            <a:pPr eaLnBrk="1" fontAlgn="auto" hangingPunct="1">
              <a:spcAft>
                <a:spcPts val="0"/>
              </a:spcAft>
              <a:buFont typeface="Calibri" panose="020F0502020204030204" pitchFamily="34" charset="0"/>
              <a:buNone/>
              <a:defRPr/>
            </a:pPr>
            <a:r>
              <a:rPr lang="en-GB"/>
              <a:t>     </a:t>
            </a:r>
            <a:r>
              <a:rPr lang="en-GB" err="1"/>
              <a:t>Metskitsele</a:t>
            </a:r>
            <a:r>
              <a:rPr lang="en-GB"/>
              <a:t> on </a:t>
            </a:r>
            <a:r>
              <a:rPr lang="en-GB" err="1"/>
              <a:t>lumevaesest</a:t>
            </a:r>
            <a:r>
              <a:rPr lang="en-GB"/>
              <a:t> </a:t>
            </a:r>
            <a:r>
              <a:rPr lang="en-GB" err="1"/>
              <a:t>talvest</a:t>
            </a:r>
            <a:r>
              <a:rPr lang="en-GB"/>
              <a:t> </a:t>
            </a:r>
            <a:r>
              <a:rPr lang="en-GB" err="1"/>
              <a:t>ainult</a:t>
            </a:r>
            <a:r>
              <a:rPr lang="en-GB"/>
              <a:t> </a:t>
            </a:r>
            <a:r>
              <a:rPr lang="en-GB" err="1"/>
              <a:t>rõõmu</a:t>
            </a:r>
            <a:r>
              <a:rPr lang="en-GB"/>
              <a:t>. </a:t>
            </a:r>
            <a:r>
              <a:rPr lang="en-GB" err="1"/>
              <a:t>Paks</a:t>
            </a:r>
            <a:r>
              <a:rPr lang="en-GB"/>
              <a:t> </a:t>
            </a:r>
            <a:r>
              <a:rPr lang="en-GB" err="1"/>
              <a:t>ja</a:t>
            </a:r>
            <a:r>
              <a:rPr lang="en-GB"/>
              <a:t> </a:t>
            </a:r>
            <a:r>
              <a:rPr lang="en-GB" err="1"/>
              <a:t>kihiline</a:t>
            </a:r>
            <a:r>
              <a:rPr lang="en-GB"/>
              <a:t> </a:t>
            </a:r>
            <a:r>
              <a:rPr lang="en-GB" err="1"/>
              <a:t>lumi</a:t>
            </a:r>
            <a:r>
              <a:rPr lang="en-GB"/>
              <a:t> </a:t>
            </a:r>
            <a:r>
              <a:rPr lang="en-GB" err="1"/>
              <a:t>ei</a:t>
            </a:r>
            <a:r>
              <a:rPr lang="en-GB"/>
              <a:t> </a:t>
            </a:r>
            <a:r>
              <a:rPr lang="en-GB" err="1"/>
              <a:t>takista</a:t>
            </a:r>
            <a:r>
              <a:rPr lang="en-GB"/>
              <a:t> </a:t>
            </a:r>
            <a:r>
              <a:rPr lang="en-GB" err="1"/>
              <a:t>liikumist</a:t>
            </a:r>
            <a:r>
              <a:rPr lang="en-GB"/>
              <a:t> </a:t>
            </a:r>
            <a:r>
              <a:rPr lang="en-GB" err="1"/>
              <a:t>ega</a:t>
            </a:r>
            <a:r>
              <a:rPr lang="en-GB"/>
              <a:t> </a:t>
            </a:r>
            <a:r>
              <a:rPr lang="en-GB" err="1"/>
              <a:t>muuda</a:t>
            </a:r>
            <a:r>
              <a:rPr lang="en-GB"/>
              <a:t> </a:t>
            </a:r>
            <a:r>
              <a:rPr lang="en-GB" err="1"/>
              <a:t>raskeks</a:t>
            </a:r>
            <a:r>
              <a:rPr lang="en-GB"/>
              <a:t> </a:t>
            </a:r>
            <a:r>
              <a:rPr lang="en-GB" err="1"/>
              <a:t>toidu</a:t>
            </a:r>
            <a:r>
              <a:rPr lang="en-GB"/>
              <a:t> </a:t>
            </a:r>
            <a:r>
              <a:rPr lang="en-GB" err="1"/>
              <a:t>kättesaadavust</a:t>
            </a:r>
            <a:r>
              <a:rPr lang="en-GB"/>
              <a:t>. </a:t>
            </a:r>
            <a:r>
              <a:rPr lang="en-GB" err="1"/>
              <a:t>Magamisasemete</a:t>
            </a:r>
            <a:r>
              <a:rPr lang="en-GB"/>
              <a:t> </a:t>
            </a:r>
            <a:r>
              <a:rPr lang="en-GB" err="1"/>
              <a:t>kaevamisega</a:t>
            </a:r>
            <a:r>
              <a:rPr lang="en-GB"/>
              <a:t> pole </a:t>
            </a:r>
            <a:r>
              <a:rPr lang="en-GB" err="1"/>
              <a:t>samuti</a:t>
            </a:r>
            <a:r>
              <a:rPr lang="en-GB"/>
              <a:t> </a:t>
            </a:r>
            <a:r>
              <a:rPr lang="en-GB" err="1"/>
              <a:t>vaja</a:t>
            </a:r>
            <a:r>
              <a:rPr lang="en-GB"/>
              <a:t> </a:t>
            </a:r>
            <a:r>
              <a:rPr lang="en-GB" err="1"/>
              <a:t>vaeva</a:t>
            </a:r>
            <a:r>
              <a:rPr lang="en-GB"/>
              <a:t> </a:t>
            </a:r>
            <a:r>
              <a:rPr lang="en-GB" err="1"/>
              <a:t>näha</a:t>
            </a:r>
            <a:r>
              <a:rPr lang="en-GB"/>
              <a:t>. </a:t>
            </a:r>
            <a:r>
              <a:rPr lang="en-GB" err="1"/>
              <a:t>Erinevalt</a:t>
            </a:r>
            <a:r>
              <a:rPr lang="en-GB"/>
              <a:t> </a:t>
            </a:r>
            <a:r>
              <a:rPr lang="en-GB" err="1"/>
              <a:t>põdrast</a:t>
            </a:r>
            <a:r>
              <a:rPr lang="en-GB"/>
              <a:t> </a:t>
            </a:r>
            <a:r>
              <a:rPr lang="en-GB" err="1"/>
              <a:t>ei</a:t>
            </a:r>
            <a:r>
              <a:rPr lang="en-GB"/>
              <a:t> </a:t>
            </a:r>
            <a:r>
              <a:rPr lang="en-GB" err="1"/>
              <a:t>tohi</a:t>
            </a:r>
            <a:r>
              <a:rPr lang="en-GB"/>
              <a:t> kits </a:t>
            </a:r>
            <a:r>
              <a:rPr lang="en-GB" err="1"/>
              <a:t>magada</a:t>
            </a:r>
            <a:r>
              <a:rPr lang="en-GB"/>
              <a:t> </a:t>
            </a:r>
            <a:r>
              <a:rPr lang="en-GB" err="1"/>
              <a:t>lumel</a:t>
            </a:r>
            <a:r>
              <a:rPr lang="en-GB"/>
              <a:t>, </a:t>
            </a:r>
            <a:r>
              <a:rPr lang="en-GB" err="1"/>
              <a:t>vaid</a:t>
            </a:r>
            <a:r>
              <a:rPr lang="en-GB"/>
              <a:t> </a:t>
            </a:r>
            <a:r>
              <a:rPr lang="en-GB" err="1"/>
              <a:t>ainult</a:t>
            </a:r>
            <a:r>
              <a:rPr lang="en-GB"/>
              <a:t> </a:t>
            </a:r>
            <a:r>
              <a:rPr lang="en-GB" err="1"/>
              <a:t>maapinnal</a:t>
            </a:r>
            <a:r>
              <a:rPr lang="en-GB"/>
              <a:t>. </a:t>
            </a:r>
            <a:r>
              <a:rPr lang="en-GB" err="1"/>
              <a:t>Muidu</a:t>
            </a:r>
            <a:r>
              <a:rPr lang="en-GB"/>
              <a:t> on </a:t>
            </a:r>
            <a:r>
              <a:rPr lang="en-GB" err="1"/>
              <a:t>tervisehädad</a:t>
            </a:r>
            <a:r>
              <a:rPr lang="en-GB"/>
              <a:t> </a:t>
            </a:r>
            <a:r>
              <a:rPr lang="en-GB" err="1"/>
              <a:t>kiired</a:t>
            </a:r>
            <a:r>
              <a:rPr lang="en-GB"/>
              <a:t> </a:t>
            </a:r>
            <a:r>
              <a:rPr lang="en-GB" err="1"/>
              <a:t>tulema</a:t>
            </a:r>
            <a:r>
              <a:rPr lang="en-GB"/>
              <a:t>. </a:t>
            </a:r>
            <a:r>
              <a:rPr lang="en-GB" err="1"/>
              <a:t>Kopsupõletik</a:t>
            </a:r>
            <a:r>
              <a:rPr lang="en-GB"/>
              <a:t> </a:t>
            </a:r>
            <a:r>
              <a:rPr lang="en-GB" err="1"/>
              <a:t>või</a:t>
            </a:r>
            <a:r>
              <a:rPr lang="en-GB"/>
              <a:t> </a:t>
            </a:r>
            <a:r>
              <a:rPr lang="en-GB" err="1"/>
              <a:t>kõhulahtisus</a:t>
            </a:r>
            <a:r>
              <a:rPr lang="en-GB"/>
              <a:t> </a:t>
            </a:r>
            <a:r>
              <a:rPr lang="en-GB" err="1"/>
              <a:t>tähendavad</a:t>
            </a:r>
            <a:r>
              <a:rPr lang="en-GB"/>
              <a:t> </a:t>
            </a:r>
            <a:r>
              <a:rPr lang="en-GB" err="1"/>
              <a:t>suure</a:t>
            </a:r>
            <a:r>
              <a:rPr lang="en-GB"/>
              <a:t> </a:t>
            </a:r>
            <a:r>
              <a:rPr lang="en-GB" err="1"/>
              <a:t>tõenäosusega</a:t>
            </a:r>
            <a:r>
              <a:rPr lang="en-GB"/>
              <a:t> </a:t>
            </a:r>
            <a:r>
              <a:rPr lang="en-GB" err="1"/>
              <a:t>seda</a:t>
            </a:r>
            <a:r>
              <a:rPr lang="en-GB"/>
              <a:t>, et </a:t>
            </a:r>
            <a:r>
              <a:rPr lang="en-GB" err="1"/>
              <a:t>järgmine</a:t>
            </a:r>
            <a:r>
              <a:rPr lang="en-GB"/>
              <a:t> </a:t>
            </a:r>
            <a:r>
              <a:rPr lang="en-GB" err="1"/>
              <a:t>kevad</a:t>
            </a:r>
            <a:r>
              <a:rPr lang="en-GB"/>
              <a:t> </a:t>
            </a:r>
            <a:r>
              <a:rPr lang="en-GB" err="1"/>
              <a:t>jääb</a:t>
            </a:r>
            <a:r>
              <a:rPr lang="en-GB"/>
              <a:t> </a:t>
            </a:r>
            <a:r>
              <a:rPr lang="en-GB" err="1"/>
              <a:t>nägemata</a:t>
            </a:r>
            <a:r>
              <a:rPr lang="en-GB"/>
              <a:t>.</a:t>
            </a:r>
            <a:br>
              <a:rPr lang="en-GB"/>
            </a:br>
            <a:endParaRPr lang="en-GB"/>
          </a:p>
          <a:p>
            <a:pPr eaLnBrk="1" fontAlgn="auto" hangingPunct="1">
              <a:spcAft>
                <a:spcPts val="0"/>
              </a:spcAft>
              <a:buFont typeface="Calibri"/>
              <a:buChar char="•"/>
              <a:defRPr/>
            </a:pPr>
            <a:endParaRPr lang="en-GB"/>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fontScale="90000"/>
          </a:bodyPr>
          <a:lstStyle/>
          <a:p>
            <a:pPr eaLnBrk="1" fontAlgn="auto" hangingPunct="1">
              <a:spcBef>
                <a:spcPts val="0"/>
              </a:spcBef>
              <a:spcAft>
                <a:spcPts val="0"/>
              </a:spcAft>
              <a:defRPr/>
            </a:pPr>
            <a:r>
              <a:rPr lang="en-GB" err="1"/>
              <a:t>Metskitse</a:t>
            </a:r>
            <a:r>
              <a:rPr lang="en-GB"/>
              <a:t> </a:t>
            </a:r>
            <a:r>
              <a:rPr lang="en-GB" err="1"/>
              <a:t>minemised</a:t>
            </a:r>
            <a:r>
              <a:rPr lang="en-GB"/>
              <a:t> </a:t>
            </a:r>
            <a:r>
              <a:rPr lang="en-GB" err="1"/>
              <a:t>ja</a:t>
            </a:r>
            <a:r>
              <a:rPr lang="en-GB"/>
              <a:t> </a:t>
            </a:r>
            <a:r>
              <a:rPr lang="en-GB" err="1"/>
              <a:t>tulemised</a:t>
            </a:r>
            <a:r>
              <a:rPr lang="en-GB"/>
              <a:t> </a:t>
            </a:r>
            <a:r>
              <a:rPr lang="en-GB" err="1"/>
              <a:t>Eesti</a:t>
            </a:r>
            <a:r>
              <a:rPr lang="en-GB"/>
              <a:t> </a:t>
            </a:r>
            <a:r>
              <a:rPr lang="en-GB" err="1"/>
              <a:t>aladele</a:t>
            </a:r>
            <a:endParaRPr lang="en-GB"/>
          </a:p>
        </p:txBody>
      </p:sp>
      <p:sp>
        <p:nvSpPr>
          <p:cNvPr id="7" name="Content Placeholder 6"/>
          <p:cNvSpPr>
            <a:spLocks noGrp="1"/>
          </p:cNvSpPr>
          <p:nvPr>
            <p:ph idx="1"/>
          </p:nvPr>
        </p:nvSpPr>
        <p:spPr/>
        <p:txBody>
          <a:bodyPr>
            <a:normAutofit fontScale="40000" lnSpcReduction="20000"/>
          </a:bodyPr>
          <a:lstStyle/>
          <a:p>
            <a:pPr eaLnBrk="1" fontAlgn="auto" hangingPunct="1">
              <a:spcAft>
                <a:spcPts val="0"/>
              </a:spcAft>
              <a:buFont typeface="Calibri"/>
              <a:buChar char="•"/>
              <a:defRPr/>
            </a:pPr>
            <a:r>
              <a:rPr lang="en-GB"/>
              <a:t>Metskits elutses meie aladel juba pea 10 000 aastat tagasi: seda tunnistavad muistsetest asulapaikadest leitud luud, millest järeldub ühtlasi, et liik oli siinsete esiasukate jahiobjektiks. Seda nüüd küll, et võrreldes põdra ja kopraga oli metskitsede osa jahisaagis väike. Aeg-ajalt, ilmselt kliimamuutustest tingituna, taandus liik lõuna poole. Nii juhtus ka 16.-17. sajandil. Tagasijõudmine võttis aega. Alles 18. sajandi ja 19. sajandi alguse kirjalikes allikates, mille autoriteks on Hupel, Fischer, Hueck jt, kajastub metskitsede taasilmumine meie aladele. Areaali laienemist takistas 19. sajandi algul huntide rohkus. Kohalikud võimud hakkasid huntide hävitamist ergutama, mistõttu nende arvukus langes ja saaklooma oma hakkas kasvama. Metskitse asurkonna põhjapiir jõudis 19. sajandi keskel taas Tartuni ja sajandivahetuseks Soome laheni. Metskitse populatsioon kasvas, kuni 1915/1916 aasta karm talv sellele arengule järsu lõpu tegi. Sõjajärgse salaküttimise tõttu jäi arvukus madalale tasemele veel aastateks. Tasapisi saadi jagu anarhiast (nii jahinduses kui ka kogu ülejäänud ühiskonnaelus) ja metskitseasurkond hakkas kiskjate madala arvukuse foonil taas kasvama. Soodsalt mõjusid ka pehmed talved. 1939. aastal loendati ligi 22 000 metskitse riigimetsades, mis moodustasid umbes 80% kõigist metsadest. Tänaste teadmiste põhjal võib kindlalt väita, et reaalne arvukus oli palju suurem, nagu sedagi, et tänasest asurkonnast oli tolleaegne kindlasti väiksem. Ja jällegi lõpetasid asurkonna kasvu karmid talved. 1939/40 talv oli vist sajandi raskeim ja ega järgnevadki palju kergemad olnud. Kahekümne aasta pärast hakkas arvukus taas kasvama, algul aeglaselt, aga edaspidi üha kiirenevas tempos, saavutades 1970. aastate keskpaiku ajaloo kõrgeima taseme. Kuidas seda arvuliselt väljendada, ei oska siinkohal arvata. Küll võib kindlalt väita, et ametliku loendustulemuse –  60 000 isendit – võib julgelt kahega korrutada, ehk isegi kolmega. Sellise „demograafilise plahvatuse“ taustaks olid 1970. aastate lumetud talved, mis tegid kättesaadavaks praktiliselt ammendamatu toidubaasi kolhoosi- ja sovhoosipõldudel kasvava taliviljaorase </a:t>
            </a:r>
            <a:r>
              <a:rPr lang="en-GB" err="1"/>
              <a:t>näol</a:t>
            </a:r>
            <a:r>
              <a:rPr lang="en-GB"/>
              <a:t>. a muidugi soodustas niisugust asjade käiku suurkiskjate kogu sajandi madalaim arvukus neil aastail. Tihedas populatsioonis hakkasid levima </a:t>
            </a:r>
            <a:r>
              <a:rPr lang="en-GB" err="1"/>
              <a:t>haigused</a:t>
            </a:r>
            <a:r>
              <a:rPr lang="en-GB"/>
              <a:t>. Eelnevate soodsate talvedega võrreldes külmema ja lumisema, aga pikemal ajaskaalal üsna keskmise 1976/77 talve jooksul hukkus väga palju metskitsi. Edaspidi oli arvukus suhteliselt stabiilne, aga vähenes 1990. aastate esimese poole segaduste (mis väljendusid ka salaküttimise kasvus) ja kiskjate rohkuse taustal. Viimane arvukuse kõrgaeg oli aastail 2007-2009, selle lõpetasid kaks lumerohket talve aastatel 2009/2010 ning 2010/2011.</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Content Placeholder 4" descr="_MG_3334.jpg"/>
          <p:cNvPicPr>
            <a:picLocks noGrp="1" noChangeAspect="1"/>
          </p:cNvPicPr>
          <p:nvPr>
            <p:ph idx="4294967295"/>
          </p:nvPr>
        </p:nvPicPr>
        <p:blipFill>
          <a:blip r:embed="rId2">
            <a:extLst>
              <a:ext uri="{28A0092B-C50C-407E-A947-70E740481C1C}">
                <a14:useLocalDpi xmlns:a14="http://schemas.microsoft.com/office/drawing/2010/main" val="0"/>
              </a:ext>
            </a:extLst>
          </a:blip>
          <a:srcRect/>
          <a:stretch>
            <a:fillRect/>
          </a:stretch>
        </p:blipFill>
        <p:spPr>
          <a:xfrm>
            <a:off x="650875" y="274638"/>
            <a:ext cx="4184650" cy="6278562"/>
          </a:xfrm>
        </p:spPr>
      </p:pic>
      <p:sp>
        <p:nvSpPr>
          <p:cNvPr id="4099" name="Rectangle 5"/>
          <p:cNvSpPr>
            <a:spLocks noChangeArrowheads="1"/>
          </p:cNvSpPr>
          <p:nvPr/>
        </p:nvSpPr>
        <p:spPr bwMode="auto">
          <a:xfrm>
            <a:off x="4953000" y="228600"/>
            <a:ext cx="4191000" cy="11449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eaLnBrk="1" hangingPunct="1"/>
            <a:r>
              <a:rPr lang="en-US" altLang="et-EE">
                <a:solidFill>
                  <a:srgbClr val="000000"/>
                </a:solidFill>
                <a:latin typeface="Calibri" panose="020F0502020204030204" pitchFamily="34" charset="0"/>
              </a:rPr>
              <a:t>Metskits – väike hirv</a:t>
            </a:r>
          </a:p>
          <a:p>
            <a:pPr algn="ctr" eaLnBrk="1" hangingPunct="1"/>
            <a:endParaRPr lang="en-US" altLang="et-EE">
              <a:solidFill>
                <a:srgbClr val="000000"/>
              </a:solidFill>
              <a:latin typeface="Calibri" panose="020F0502020204030204" pitchFamily="34" charset="0"/>
            </a:endParaRPr>
          </a:p>
          <a:p>
            <a:pPr algn="ctr" eaLnBrk="1" hangingPunct="1"/>
            <a:r>
              <a:rPr lang="et-EE" altLang="et-EE"/>
              <a:t>Tänavu</a:t>
            </a:r>
            <a:r>
              <a:rPr lang="en-GB" altLang="et-EE"/>
              <a:t>ne</a:t>
            </a:r>
            <a:r>
              <a:rPr lang="et-EE" altLang="et-EE"/>
              <a:t> aasta loom</a:t>
            </a:r>
            <a:r>
              <a:rPr lang="en-GB" altLang="et-EE"/>
              <a:t> </a:t>
            </a:r>
            <a:r>
              <a:rPr lang="et-EE" altLang="et-EE"/>
              <a:t>on üldtuntud. </a:t>
            </a:r>
            <a:r>
              <a:rPr lang="en-GB" altLang="et-EE"/>
              <a:t> </a:t>
            </a:r>
            <a:r>
              <a:rPr lang="et-EE" altLang="et-EE"/>
              <a:t>Vahel öeldakse lihtsalt „kits“. </a:t>
            </a:r>
            <a:r>
              <a:rPr lang="en-GB" altLang="et-EE"/>
              <a:t> Metskitse nime</a:t>
            </a:r>
            <a:r>
              <a:rPr lang="et-EE" altLang="et-EE"/>
              <a:t> peaks kohe alguses natuke kommenteerima. Esiteks, sõna „mets“, mis moodustab poole nimest, on pisut eksitav. 2017. aasta loom pigem väldib suuri metsamassiive, eelistades elupaigana mosaiiksemat maastikku. Aga see pole veel kõik. Veelgi olulisem on, et ta polegi kits, vaid hoopis väike hirv. Kits kuulub veislaste sugukonda, olles lammaste ja veiste sugulane, metskits on aga hirvlane nagu punahirv või põder. Päris kitsede pead ehivad õõnessarved, mis püsivad omal kohal kogu eluaja ja muudkui kasvavad. Hirvlaste, seega siis metskitse sarved on hoopis teistsugused – need on vaid isasloomadel – ja neid vahetatakse igal aastal. </a:t>
            </a:r>
            <a:endParaRPr lang="en-GB" altLang="et-EE"/>
          </a:p>
          <a:p>
            <a:pPr algn="ctr" eaLnBrk="1" hangingPunct="1"/>
            <a:endParaRPr lang="en-US" altLang="et-EE">
              <a:solidFill>
                <a:srgbClr val="000000"/>
              </a:solidFill>
              <a:latin typeface="Calibri" panose="020F0502020204030204" pitchFamily="34" charset="0"/>
            </a:endParaRPr>
          </a:p>
          <a:p>
            <a:pPr algn="ctr" eaLnBrk="1" hangingPunct="1"/>
            <a:endParaRPr lang="en-US" altLang="et-EE">
              <a:solidFill>
                <a:srgbClr val="000000"/>
              </a:solidFill>
              <a:latin typeface="Calibri" panose="020F0502020204030204" pitchFamily="34" charset="0"/>
            </a:endParaRPr>
          </a:p>
          <a:p>
            <a:pPr algn="ctr" eaLnBrk="1" hangingPunct="1"/>
            <a:endParaRPr lang="en-US" altLang="et-EE">
              <a:solidFill>
                <a:srgbClr val="000000"/>
              </a:solidFill>
              <a:latin typeface="Calibri" panose="020F0502020204030204" pitchFamily="34" charset="0"/>
            </a:endParaRPr>
          </a:p>
          <a:p>
            <a:pPr algn="ctr" eaLnBrk="1" hangingPunct="1"/>
            <a:endParaRPr lang="en-US" altLang="et-EE">
              <a:solidFill>
                <a:srgbClr val="000000"/>
              </a:solidFill>
              <a:latin typeface="Calibri" panose="020F0502020204030204" pitchFamily="34" charset="0"/>
            </a:endParaRPr>
          </a:p>
          <a:p>
            <a:pPr algn="ctr" eaLnBrk="1" hangingPunct="1"/>
            <a:endParaRPr lang="en-US" altLang="et-EE">
              <a:solidFill>
                <a:srgbClr val="000000"/>
              </a:solidFill>
              <a:latin typeface="Calibri" panose="020F0502020204030204" pitchFamily="34" charset="0"/>
            </a:endParaRPr>
          </a:p>
          <a:p>
            <a:pPr algn="ctr" eaLnBrk="1" hangingPunct="1"/>
            <a:endParaRPr lang="en-US" altLang="et-EE">
              <a:solidFill>
                <a:srgbClr val="000000"/>
              </a:solidFill>
              <a:latin typeface="Calibri" panose="020F0502020204030204" pitchFamily="34" charset="0"/>
            </a:endParaRPr>
          </a:p>
          <a:p>
            <a:pPr algn="ctr" eaLnBrk="1" hangingPunct="1"/>
            <a:endParaRPr lang="en-US" altLang="et-EE">
              <a:solidFill>
                <a:srgbClr val="000000"/>
              </a:solidFill>
              <a:latin typeface="Calibri" panose="020F0502020204030204" pitchFamily="34" charset="0"/>
            </a:endParaRPr>
          </a:p>
          <a:p>
            <a:pPr algn="ctr" eaLnBrk="1" hangingPunct="1"/>
            <a:endParaRPr lang="en-US" altLang="et-EE">
              <a:solidFill>
                <a:srgbClr val="000000"/>
              </a:solidFill>
              <a:latin typeface="Calibri" panose="020F0502020204030204" pitchFamily="34" charset="0"/>
            </a:endParaRPr>
          </a:p>
          <a:p>
            <a:pPr algn="ctr" eaLnBrk="1" hangingPunct="1"/>
            <a:endParaRPr lang="en-US" altLang="et-EE">
              <a:solidFill>
                <a:srgbClr val="000000"/>
              </a:solidFill>
              <a:latin typeface="Calibri" panose="020F0502020204030204" pitchFamily="34" charset="0"/>
            </a:endParaRPr>
          </a:p>
          <a:p>
            <a:pPr algn="ctr" eaLnBrk="1" hangingPunct="1"/>
            <a:endParaRPr lang="en-US" altLang="et-EE">
              <a:solidFill>
                <a:srgbClr val="000000"/>
              </a:solidFill>
              <a:latin typeface="Calibri" panose="020F0502020204030204" pitchFamily="34" charset="0"/>
            </a:endParaRPr>
          </a:p>
          <a:p>
            <a:pPr algn="ctr" eaLnBrk="1" hangingPunct="1"/>
            <a:endParaRPr lang="en-US" altLang="et-EE">
              <a:solidFill>
                <a:srgbClr val="000000"/>
              </a:solidFill>
              <a:latin typeface="Calibri" panose="020F0502020204030204" pitchFamily="34" charset="0"/>
            </a:endParaRPr>
          </a:p>
          <a:p>
            <a:pPr algn="ctr" eaLnBrk="1" hangingPunct="1"/>
            <a:endParaRPr lang="en-US" altLang="et-EE">
              <a:solidFill>
                <a:srgbClr val="000000"/>
              </a:solidFill>
              <a:latin typeface="Calibri" panose="020F0502020204030204" pitchFamily="34" charset="0"/>
            </a:endParaRPr>
          </a:p>
          <a:p>
            <a:pPr algn="ctr" eaLnBrk="1" hangingPunct="1"/>
            <a:endParaRPr lang="en-US" altLang="et-EE">
              <a:solidFill>
                <a:srgbClr val="000000"/>
              </a:solidFill>
              <a:latin typeface="Calibri" panose="020F0502020204030204" pitchFamily="34" charset="0"/>
            </a:endParaRPr>
          </a:p>
          <a:p>
            <a:pPr algn="ctr" eaLnBrk="1" hangingPunct="1"/>
            <a:endParaRPr lang="en-US" altLang="et-EE">
              <a:solidFill>
                <a:srgbClr val="000000"/>
              </a:solidFill>
              <a:latin typeface="Calibri" panose="020F0502020204030204" pitchFamily="34" charset="0"/>
            </a:endParaRPr>
          </a:p>
          <a:p>
            <a:pPr algn="ctr" eaLnBrk="1" hangingPunct="1"/>
            <a:endParaRPr lang="en-US" altLang="et-EE">
              <a:solidFill>
                <a:srgbClr val="000000"/>
              </a:solidFill>
              <a:latin typeface="Calibri" panose="020F0502020204030204" pitchFamily="34" charset="0"/>
            </a:endParaRPr>
          </a:p>
          <a:p>
            <a:pPr algn="ctr" eaLnBrk="1" hangingPunct="1"/>
            <a:endParaRPr lang="en-US" altLang="et-EE">
              <a:solidFill>
                <a:srgbClr val="000000"/>
              </a:solidFill>
              <a:latin typeface="Calibri" panose="020F0502020204030204" pitchFamily="34" charset="0"/>
            </a:endParaRPr>
          </a:p>
          <a:p>
            <a:pPr algn="ctr" eaLnBrk="1" hangingPunct="1"/>
            <a:endParaRPr lang="en-US" altLang="et-EE">
              <a:solidFill>
                <a:srgbClr val="000000"/>
              </a:solidFill>
              <a:latin typeface="Calibri" panose="020F0502020204030204" pitchFamily="34" charset="0"/>
            </a:endParaRPr>
          </a:p>
          <a:p>
            <a:pPr algn="ctr" eaLnBrk="1" hangingPunct="1"/>
            <a:endParaRPr lang="en-US" altLang="et-EE">
              <a:solidFill>
                <a:srgbClr val="000000"/>
              </a:solidFill>
              <a:latin typeface="Calibri" panose="020F0502020204030204" pitchFamily="34" charset="0"/>
            </a:endParaRPr>
          </a:p>
          <a:p>
            <a:pPr algn="ctr" eaLnBrk="1" hangingPunct="1"/>
            <a:endParaRPr lang="en-US" altLang="et-EE">
              <a:solidFill>
                <a:srgbClr val="000000"/>
              </a:solidFill>
              <a:latin typeface="Calibri" panose="020F0502020204030204" pitchFamily="34"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p:txBody>
          <a:bodyPr/>
          <a:lstStyle/>
          <a:p>
            <a:pPr eaLnBrk="1" hangingPunct="1"/>
            <a:r>
              <a:rPr lang="en-GB" altLang="et-EE">
                <a:latin typeface="Calibri" panose="020F0502020204030204" pitchFamily="34" charset="0"/>
              </a:rPr>
              <a:t>Metskitse arvukus graafikutel</a:t>
            </a:r>
          </a:p>
        </p:txBody>
      </p:sp>
      <p:pic>
        <p:nvPicPr>
          <p:cNvPr id="18435" name="Content Placeholder 5" descr="Screen Shot 2017-01-31 at 16.56.28.png"/>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420813" y="1600200"/>
            <a:ext cx="6302375" cy="4525963"/>
          </a:xfr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3"/>
          <p:cNvSpPr>
            <a:spLocks noGrp="1"/>
          </p:cNvSpPr>
          <p:nvPr>
            <p:ph type="title"/>
          </p:nvPr>
        </p:nvSpPr>
        <p:spPr/>
        <p:txBody>
          <a:bodyPr/>
          <a:lstStyle/>
          <a:p>
            <a:pPr eaLnBrk="1" hangingPunct="1"/>
            <a:r>
              <a:rPr lang="en-GB" altLang="et-EE" sz="1800" b="0">
                <a:latin typeface="Roboto" charset="0"/>
              </a:rPr>
              <a:t>Talvel hoiduvad kabrad kultuurmaastikul viljaoraste ja talirapsi põldude lähedale.</a:t>
            </a:r>
          </a:p>
        </p:txBody>
      </p:sp>
      <p:sp>
        <p:nvSpPr>
          <p:cNvPr id="19459" name="Text Placeholder 5"/>
          <p:cNvSpPr>
            <a:spLocks noGrp="1"/>
          </p:cNvSpPr>
          <p:nvPr>
            <p:ph type="body" idx="2"/>
          </p:nvPr>
        </p:nvSpPr>
        <p:spPr>
          <a:xfrm>
            <a:off x="1676400" y="6858000"/>
            <a:ext cx="4495800" cy="46038"/>
          </a:xfrm>
        </p:spPr>
        <p:txBody>
          <a:bodyPr/>
          <a:lstStyle/>
          <a:p>
            <a:pPr eaLnBrk="1" hangingPunct="1"/>
            <a:endParaRPr lang="en-GB" altLang="et-EE">
              <a:latin typeface="Calibri" panose="020F0502020204030204" pitchFamily="34" charset="0"/>
            </a:endParaRPr>
          </a:p>
        </p:txBody>
      </p:sp>
      <p:pic>
        <p:nvPicPr>
          <p:cNvPr id="19460" name="Picture Placeholder 8" descr="IMG_0043.jpg"/>
          <p:cNvPicPr>
            <a:picLocks noGrp="1" noChangeAspect="1"/>
          </p:cNvPicPr>
          <p:nvPr>
            <p:ph type="pic" idx="1"/>
          </p:nvPr>
        </p:nvPicPr>
        <p:blipFill>
          <a:blip r:embed="rId2">
            <a:extLst>
              <a:ext uri="{28A0092B-C50C-407E-A947-70E740481C1C}">
                <a14:useLocalDpi xmlns:a14="http://schemas.microsoft.com/office/drawing/2010/main" val="0"/>
              </a:ext>
            </a:extLst>
          </a:blip>
          <a:srcRect l="5566" r="5566"/>
          <a:stretch>
            <a:fillRect/>
          </a:stretch>
        </p:blipFill>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6"/>
          <p:cNvSpPr>
            <a:spLocks noGrp="1"/>
          </p:cNvSpPr>
          <p:nvPr>
            <p:ph type="title"/>
          </p:nvPr>
        </p:nvSpPr>
        <p:spPr/>
        <p:txBody>
          <a:bodyPr/>
          <a:lstStyle/>
          <a:p>
            <a:pPr eaLnBrk="1" hangingPunct="1"/>
            <a:r>
              <a:rPr lang="en-GB" altLang="et-EE" b="1">
                <a:latin typeface="Calibri" panose="020F0502020204030204" pitchFamily="34" charset="0"/>
              </a:rPr>
              <a:t>Palju metskitsi elab Eestis?</a:t>
            </a:r>
            <a:endParaRPr lang="en-GB" altLang="et-EE">
              <a:latin typeface="Calibri" panose="020F0502020204030204" pitchFamily="34" charset="0"/>
            </a:endParaRPr>
          </a:p>
        </p:txBody>
      </p:sp>
      <p:sp>
        <p:nvSpPr>
          <p:cNvPr id="8" name="Content Placeholder 7"/>
          <p:cNvSpPr>
            <a:spLocks noGrp="1"/>
          </p:cNvSpPr>
          <p:nvPr>
            <p:ph idx="1"/>
          </p:nvPr>
        </p:nvSpPr>
        <p:spPr/>
        <p:txBody>
          <a:bodyPr>
            <a:normAutofit fontScale="40000" lnSpcReduction="20000"/>
          </a:bodyPr>
          <a:lstStyle/>
          <a:p>
            <a:pPr eaLnBrk="1" fontAlgn="auto" hangingPunct="1">
              <a:spcAft>
                <a:spcPts val="0"/>
              </a:spcAft>
              <a:buFont typeface="Calibri" panose="020F0502020204030204" pitchFamily="34" charset="0"/>
              <a:buNone/>
              <a:defRPr/>
            </a:pPr>
            <a:r>
              <a:rPr lang="en-GB" b="1"/>
              <a:t>        </a:t>
            </a:r>
            <a:r>
              <a:rPr lang="en-GB" sz="4000" b="1" err="1"/>
              <a:t>Sellele</a:t>
            </a:r>
            <a:r>
              <a:rPr lang="en-GB" sz="4000" b="1"/>
              <a:t> </a:t>
            </a:r>
            <a:r>
              <a:rPr lang="en-GB" sz="4000" b="1" err="1"/>
              <a:t>näiliselt</a:t>
            </a:r>
            <a:r>
              <a:rPr lang="en-GB" sz="4000" b="1"/>
              <a:t> </a:t>
            </a:r>
            <a:r>
              <a:rPr lang="en-GB" sz="4000" b="1" err="1"/>
              <a:t>lihtsale</a:t>
            </a:r>
            <a:r>
              <a:rPr lang="en-GB" sz="4000" b="1"/>
              <a:t> </a:t>
            </a:r>
            <a:r>
              <a:rPr lang="en-GB" sz="4000" b="1" err="1"/>
              <a:t>küsimusele</a:t>
            </a:r>
            <a:r>
              <a:rPr lang="en-GB" sz="4000" b="1"/>
              <a:t> on </a:t>
            </a:r>
            <a:r>
              <a:rPr lang="en-GB" sz="4000" b="1" err="1"/>
              <a:t>raske</a:t>
            </a:r>
            <a:r>
              <a:rPr lang="en-GB" sz="4000" b="1"/>
              <a:t>  </a:t>
            </a:r>
            <a:r>
              <a:rPr lang="en-GB" sz="4000" b="1" err="1"/>
              <a:t>vastata</a:t>
            </a:r>
            <a:r>
              <a:rPr lang="en-GB" sz="4000" b="1"/>
              <a:t>, </a:t>
            </a:r>
            <a:r>
              <a:rPr lang="en-GB" sz="4000" b="1" err="1"/>
              <a:t>kui</a:t>
            </a:r>
            <a:r>
              <a:rPr lang="en-GB" sz="4000" b="1"/>
              <a:t> </a:t>
            </a:r>
            <a:r>
              <a:rPr lang="en-GB" sz="4000" b="1" err="1"/>
              <a:t>mitte</a:t>
            </a:r>
            <a:r>
              <a:rPr lang="en-GB" sz="4000" b="1"/>
              <a:t> </a:t>
            </a:r>
            <a:r>
              <a:rPr lang="en-GB" sz="4000" b="1" err="1"/>
              <a:t>võimatu</a:t>
            </a:r>
            <a:r>
              <a:rPr lang="en-GB" sz="4000" b="1"/>
              <a:t>. </a:t>
            </a:r>
            <a:r>
              <a:rPr lang="en-GB" sz="4000" b="1" err="1"/>
              <a:t>Graafikutel</a:t>
            </a:r>
            <a:r>
              <a:rPr lang="en-GB" sz="4000" b="1"/>
              <a:t> </a:t>
            </a:r>
            <a:r>
              <a:rPr lang="en-GB" sz="4000" b="1" err="1"/>
              <a:t>nähtavatest</a:t>
            </a:r>
            <a:r>
              <a:rPr lang="en-GB" sz="4000" b="1"/>
              <a:t> </a:t>
            </a:r>
            <a:r>
              <a:rPr lang="en-GB" sz="4000" b="1" err="1"/>
              <a:t>andmest</a:t>
            </a:r>
            <a:r>
              <a:rPr lang="en-GB" sz="4000" b="1"/>
              <a:t> </a:t>
            </a:r>
            <a:r>
              <a:rPr lang="en-GB" sz="4000" b="1" err="1"/>
              <a:t>saame</a:t>
            </a:r>
            <a:r>
              <a:rPr lang="en-GB" sz="4000" b="1"/>
              <a:t>  </a:t>
            </a:r>
            <a:br>
              <a:rPr lang="en-GB" sz="4000"/>
            </a:br>
            <a:r>
              <a:rPr lang="en-GB" sz="4000" err="1"/>
              <a:t>Graafikutel</a:t>
            </a:r>
            <a:r>
              <a:rPr lang="en-GB" sz="4000"/>
              <a:t> </a:t>
            </a:r>
            <a:r>
              <a:rPr lang="en-GB" sz="4000" err="1"/>
              <a:t>võime</a:t>
            </a:r>
            <a:r>
              <a:rPr lang="en-GB" sz="4000"/>
              <a:t> </a:t>
            </a:r>
            <a:r>
              <a:rPr lang="en-GB" sz="4000" err="1"/>
              <a:t>jälgida</a:t>
            </a:r>
            <a:r>
              <a:rPr lang="en-GB" sz="4000"/>
              <a:t> </a:t>
            </a:r>
            <a:r>
              <a:rPr lang="en-GB" sz="4000" err="1"/>
              <a:t>metskitse</a:t>
            </a:r>
            <a:r>
              <a:rPr lang="en-GB" sz="4000"/>
              <a:t> </a:t>
            </a:r>
            <a:r>
              <a:rPr lang="en-GB" sz="4000" err="1"/>
              <a:t>arvukuse</a:t>
            </a:r>
            <a:r>
              <a:rPr lang="en-GB" sz="4000"/>
              <a:t> </a:t>
            </a:r>
            <a:r>
              <a:rPr lang="en-GB" sz="4000" err="1"/>
              <a:t>dünaamikat</a:t>
            </a:r>
            <a:r>
              <a:rPr lang="en-GB" sz="4000"/>
              <a:t> </a:t>
            </a:r>
            <a:r>
              <a:rPr lang="en-GB" sz="4000" err="1"/>
              <a:t>nn</a:t>
            </a:r>
            <a:r>
              <a:rPr lang="en-GB" sz="4000"/>
              <a:t>. </a:t>
            </a:r>
            <a:r>
              <a:rPr lang="en-GB" sz="4000" err="1"/>
              <a:t>ametlike</a:t>
            </a:r>
            <a:r>
              <a:rPr lang="en-GB" sz="4000"/>
              <a:t> </a:t>
            </a:r>
            <a:r>
              <a:rPr lang="en-GB" sz="4000" err="1"/>
              <a:t>loendusandmete</a:t>
            </a:r>
            <a:r>
              <a:rPr lang="en-GB" sz="4000"/>
              <a:t> </a:t>
            </a:r>
            <a:r>
              <a:rPr lang="en-GB" sz="4000" err="1"/>
              <a:t>järgi</a:t>
            </a:r>
            <a:r>
              <a:rPr lang="en-GB" sz="4000"/>
              <a:t>, </a:t>
            </a:r>
            <a:r>
              <a:rPr lang="en-GB" sz="4000" err="1"/>
              <a:t>taustaks</a:t>
            </a:r>
            <a:r>
              <a:rPr lang="en-GB" sz="4000"/>
              <a:t> </a:t>
            </a:r>
            <a:r>
              <a:rPr lang="en-GB" sz="4000" err="1"/>
              <a:t>küttimisandmed</a:t>
            </a:r>
            <a:r>
              <a:rPr lang="en-GB" sz="4000"/>
              <a:t> </a:t>
            </a:r>
            <a:r>
              <a:rPr lang="en-GB" sz="4000" err="1"/>
              <a:t>ja</a:t>
            </a:r>
            <a:r>
              <a:rPr lang="en-GB" sz="4000"/>
              <a:t> </a:t>
            </a:r>
            <a:r>
              <a:rPr lang="en-GB" sz="4000" err="1"/>
              <a:t>suurkiskjate</a:t>
            </a:r>
            <a:r>
              <a:rPr lang="en-GB" sz="4000"/>
              <a:t> </a:t>
            </a:r>
            <a:r>
              <a:rPr lang="en-GB" sz="4000" err="1"/>
              <a:t>arvukuse</a:t>
            </a:r>
            <a:r>
              <a:rPr lang="en-GB" sz="4000"/>
              <a:t> </a:t>
            </a:r>
            <a:r>
              <a:rPr lang="en-GB" sz="4000" err="1"/>
              <a:t>andmed</a:t>
            </a:r>
            <a:r>
              <a:rPr lang="en-GB" sz="4000"/>
              <a:t>. </a:t>
            </a:r>
            <a:r>
              <a:rPr lang="en-GB" sz="4000" err="1"/>
              <a:t>Tegelikult</a:t>
            </a:r>
            <a:r>
              <a:rPr lang="en-GB" sz="4000"/>
              <a:t> on </a:t>
            </a:r>
            <a:r>
              <a:rPr lang="en-GB" sz="4000" err="1"/>
              <a:t>reaalne</a:t>
            </a:r>
            <a:r>
              <a:rPr lang="en-GB" sz="4000"/>
              <a:t> </a:t>
            </a:r>
            <a:r>
              <a:rPr lang="en-GB" sz="4000" err="1"/>
              <a:t>arvukus</a:t>
            </a:r>
            <a:r>
              <a:rPr lang="en-GB" sz="4000"/>
              <a:t> </a:t>
            </a:r>
            <a:r>
              <a:rPr lang="en-GB" sz="4000" err="1"/>
              <a:t>kogu</a:t>
            </a:r>
            <a:r>
              <a:rPr lang="en-GB" sz="4000"/>
              <a:t> </a:t>
            </a:r>
            <a:r>
              <a:rPr lang="en-GB" sz="4000" err="1"/>
              <a:t>vaadeldava</a:t>
            </a:r>
            <a:r>
              <a:rPr lang="en-GB" sz="4000"/>
              <a:t> </a:t>
            </a:r>
            <a:r>
              <a:rPr lang="en-GB" sz="4000" err="1"/>
              <a:t>perioodi</a:t>
            </a:r>
            <a:r>
              <a:rPr lang="en-GB" sz="4000"/>
              <a:t> </a:t>
            </a:r>
            <a:r>
              <a:rPr lang="en-GB" sz="4000" err="1"/>
              <a:t>jooksul</a:t>
            </a:r>
            <a:r>
              <a:rPr lang="en-GB" sz="4000"/>
              <a:t> </a:t>
            </a:r>
            <a:r>
              <a:rPr lang="en-GB" sz="4000" err="1"/>
              <a:t>olnud</a:t>
            </a:r>
            <a:r>
              <a:rPr lang="en-GB" sz="4000"/>
              <a:t> </a:t>
            </a:r>
            <a:r>
              <a:rPr lang="en-GB" sz="4000" err="1"/>
              <a:t>kordades</a:t>
            </a:r>
            <a:r>
              <a:rPr lang="en-GB" sz="4000"/>
              <a:t> </a:t>
            </a:r>
            <a:r>
              <a:rPr lang="en-GB" sz="4000" err="1"/>
              <a:t>kõrgem</a:t>
            </a:r>
            <a:r>
              <a:rPr lang="en-GB" sz="4000"/>
              <a:t>. </a:t>
            </a:r>
            <a:r>
              <a:rPr lang="en-GB" sz="4000" err="1"/>
              <a:t>Seda</a:t>
            </a:r>
            <a:r>
              <a:rPr lang="en-GB" sz="4000"/>
              <a:t> </a:t>
            </a:r>
            <a:r>
              <a:rPr lang="en-GB" sz="4000" err="1"/>
              <a:t>võimaldavad</a:t>
            </a:r>
            <a:r>
              <a:rPr lang="en-GB" sz="4000"/>
              <a:t> </a:t>
            </a:r>
            <a:r>
              <a:rPr lang="en-GB" sz="4000" err="1"/>
              <a:t>väita</a:t>
            </a:r>
            <a:r>
              <a:rPr lang="en-GB" sz="4000"/>
              <a:t> </a:t>
            </a:r>
            <a:r>
              <a:rPr lang="en-GB" sz="4000" err="1"/>
              <a:t>ajuloenduste</a:t>
            </a:r>
            <a:r>
              <a:rPr lang="en-GB" sz="4000"/>
              <a:t> </a:t>
            </a:r>
            <a:r>
              <a:rPr lang="en-GB" sz="4000" err="1"/>
              <a:t>tulemused</a:t>
            </a:r>
            <a:r>
              <a:rPr lang="en-GB" sz="4000"/>
              <a:t>, </a:t>
            </a:r>
            <a:r>
              <a:rPr lang="en-GB" sz="4000" err="1"/>
              <a:t>uute</a:t>
            </a:r>
            <a:r>
              <a:rPr lang="en-GB" sz="4000"/>
              <a:t> </a:t>
            </a:r>
            <a:r>
              <a:rPr lang="en-GB" sz="4000" err="1"/>
              <a:t>meetoditega</a:t>
            </a:r>
            <a:r>
              <a:rPr lang="en-GB" sz="4000"/>
              <a:t> </a:t>
            </a:r>
            <a:r>
              <a:rPr lang="en-GB" sz="4000" err="1"/>
              <a:t>selgitatud</a:t>
            </a:r>
            <a:r>
              <a:rPr lang="en-GB" sz="4000"/>
              <a:t> </a:t>
            </a:r>
            <a:r>
              <a:rPr lang="en-GB" sz="4000" err="1"/>
              <a:t>suurkiskjate</a:t>
            </a:r>
            <a:r>
              <a:rPr lang="en-GB" sz="4000"/>
              <a:t> </a:t>
            </a:r>
            <a:r>
              <a:rPr lang="en-GB" sz="4000" err="1"/>
              <a:t>murtud</a:t>
            </a:r>
            <a:r>
              <a:rPr lang="en-GB" sz="4000"/>
              <a:t> </a:t>
            </a:r>
            <a:r>
              <a:rPr lang="en-GB" sz="4000" err="1"/>
              <a:t>metskitsede</a:t>
            </a:r>
            <a:r>
              <a:rPr lang="en-GB" sz="4000"/>
              <a:t> </a:t>
            </a:r>
            <a:r>
              <a:rPr lang="en-GB" sz="4000" err="1"/>
              <a:t>arv</a:t>
            </a:r>
            <a:r>
              <a:rPr lang="en-GB" sz="4000"/>
              <a:t> </a:t>
            </a:r>
            <a:r>
              <a:rPr lang="en-GB" sz="4000" err="1"/>
              <a:t>ajaühikus</a:t>
            </a:r>
            <a:r>
              <a:rPr lang="en-GB" sz="4000"/>
              <a:t> </a:t>
            </a:r>
            <a:r>
              <a:rPr lang="en-GB" sz="4000" err="1"/>
              <a:t>ja</a:t>
            </a:r>
            <a:r>
              <a:rPr lang="en-GB" sz="4000"/>
              <a:t> </a:t>
            </a:r>
            <a:r>
              <a:rPr lang="en-GB" sz="4000" err="1"/>
              <a:t>mõned</a:t>
            </a:r>
            <a:r>
              <a:rPr lang="en-GB" sz="4000"/>
              <a:t> </a:t>
            </a:r>
            <a:r>
              <a:rPr lang="en-GB" sz="4000" err="1"/>
              <a:t>muudki</a:t>
            </a:r>
            <a:r>
              <a:rPr lang="en-GB" sz="4000"/>
              <a:t> </a:t>
            </a:r>
            <a:r>
              <a:rPr lang="en-GB" sz="4000" err="1"/>
              <a:t>selle</a:t>
            </a:r>
            <a:r>
              <a:rPr lang="en-GB" sz="4000"/>
              <a:t> </a:t>
            </a:r>
            <a:r>
              <a:rPr lang="en-GB" sz="4000" err="1"/>
              <a:t>liigi</a:t>
            </a:r>
            <a:r>
              <a:rPr lang="en-GB" sz="4000"/>
              <a:t> </a:t>
            </a:r>
            <a:r>
              <a:rPr lang="en-GB" sz="4000" err="1"/>
              <a:t>ökoloogia</a:t>
            </a:r>
            <a:r>
              <a:rPr lang="en-GB" sz="4000"/>
              <a:t> </a:t>
            </a:r>
            <a:r>
              <a:rPr lang="en-GB" sz="4000" err="1"/>
              <a:t>kohta</a:t>
            </a:r>
            <a:r>
              <a:rPr lang="en-GB" sz="4000"/>
              <a:t> </a:t>
            </a:r>
            <a:r>
              <a:rPr lang="en-GB" sz="4000" err="1"/>
              <a:t>omandatud</a:t>
            </a:r>
            <a:r>
              <a:rPr lang="en-GB" sz="4000"/>
              <a:t> </a:t>
            </a:r>
            <a:r>
              <a:rPr lang="en-GB" sz="4000" err="1"/>
              <a:t>uued</a:t>
            </a:r>
            <a:r>
              <a:rPr lang="en-GB" sz="4000"/>
              <a:t> </a:t>
            </a:r>
            <a:r>
              <a:rPr lang="en-GB" sz="4000" err="1"/>
              <a:t>teadmised</a:t>
            </a:r>
            <a:r>
              <a:rPr lang="en-GB" sz="4000"/>
              <a:t>. See on ka </a:t>
            </a:r>
            <a:r>
              <a:rPr lang="en-GB" sz="4000" err="1"/>
              <a:t>põhjuseks</a:t>
            </a:r>
            <a:r>
              <a:rPr lang="en-GB" sz="4000"/>
              <a:t>, </a:t>
            </a:r>
            <a:r>
              <a:rPr lang="en-GB" sz="4000" err="1"/>
              <a:t>miks</a:t>
            </a:r>
            <a:r>
              <a:rPr lang="en-GB" sz="4000"/>
              <a:t> </a:t>
            </a:r>
            <a:r>
              <a:rPr lang="en-GB" sz="4000" err="1"/>
              <a:t>alates</a:t>
            </a:r>
            <a:r>
              <a:rPr lang="en-GB" sz="4000"/>
              <a:t> 2009. </a:t>
            </a:r>
            <a:r>
              <a:rPr lang="en-GB" sz="4000" err="1"/>
              <a:t>aastast</a:t>
            </a:r>
            <a:r>
              <a:rPr lang="en-GB" sz="4000"/>
              <a:t> </a:t>
            </a:r>
            <a:r>
              <a:rPr lang="en-GB" sz="4000" err="1"/>
              <a:t>niisugune</a:t>
            </a:r>
            <a:r>
              <a:rPr lang="en-GB" sz="4000"/>
              <a:t> </a:t>
            </a:r>
            <a:r>
              <a:rPr lang="en-GB" sz="4000" err="1"/>
              <a:t>arvepidamine</a:t>
            </a:r>
            <a:r>
              <a:rPr lang="en-GB" sz="4000"/>
              <a:t> </a:t>
            </a:r>
            <a:r>
              <a:rPr lang="en-GB" sz="4000" err="1"/>
              <a:t>lõpetati</a:t>
            </a:r>
            <a:r>
              <a:rPr lang="en-GB" sz="4000"/>
              <a:t>. </a:t>
            </a:r>
            <a:r>
              <a:rPr lang="en-GB" sz="4000" err="1"/>
              <a:t>Kui</a:t>
            </a:r>
            <a:r>
              <a:rPr lang="en-GB" sz="4000"/>
              <a:t> </a:t>
            </a:r>
            <a:r>
              <a:rPr lang="en-GB" sz="4000" err="1"/>
              <a:t>suurkiskjate</a:t>
            </a:r>
            <a:r>
              <a:rPr lang="en-GB" sz="4000"/>
              <a:t> </a:t>
            </a:r>
            <a:r>
              <a:rPr lang="en-GB" sz="4000" err="1"/>
              <a:t>kohta</a:t>
            </a:r>
            <a:r>
              <a:rPr lang="en-GB" sz="4000"/>
              <a:t> on </a:t>
            </a:r>
            <a:r>
              <a:rPr lang="en-GB" sz="4000" err="1"/>
              <a:t>vähemalt</a:t>
            </a:r>
            <a:r>
              <a:rPr lang="en-GB" sz="4000"/>
              <a:t> </a:t>
            </a:r>
            <a:r>
              <a:rPr lang="en-GB" sz="4000" err="1"/>
              <a:t>tendentsid</a:t>
            </a:r>
            <a:r>
              <a:rPr lang="en-GB" sz="4000"/>
              <a:t> </a:t>
            </a:r>
            <a:r>
              <a:rPr lang="en-GB" sz="4000" err="1"/>
              <a:t>adekvaatsed</a:t>
            </a:r>
            <a:r>
              <a:rPr lang="en-GB" sz="4000"/>
              <a:t> </a:t>
            </a:r>
            <a:r>
              <a:rPr lang="en-GB" sz="4000" err="1"/>
              <a:t>ja</a:t>
            </a:r>
            <a:r>
              <a:rPr lang="en-GB" sz="4000"/>
              <a:t> ka </a:t>
            </a:r>
            <a:r>
              <a:rPr lang="en-GB" sz="4000" err="1"/>
              <a:t>reaalsed</a:t>
            </a:r>
            <a:r>
              <a:rPr lang="en-GB" sz="4000"/>
              <a:t> </a:t>
            </a:r>
            <a:r>
              <a:rPr lang="en-GB" sz="4000" err="1"/>
              <a:t>arvud</a:t>
            </a:r>
            <a:r>
              <a:rPr lang="en-GB" sz="4000"/>
              <a:t> </a:t>
            </a:r>
            <a:r>
              <a:rPr lang="en-GB" sz="4000" err="1"/>
              <a:t>suhteliselt</a:t>
            </a:r>
            <a:r>
              <a:rPr lang="en-GB" sz="4000"/>
              <a:t> </a:t>
            </a:r>
            <a:r>
              <a:rPr lang="en-GB" sz="4000" err="1"/>
              <a:t>õiged</a:t>
            </a:r>
            <a:r>
              <a:rPr lang="en-GB" sz="4000"/>
              <a:t>, </a:t>
            </a:r>
            <a:r>
              <a:rPr lang="en-GB" sz="4000" err="1"/>
              <a:t>ehkki</a:t>
            </a:r>
            <a:r>
              <a:rPr lang="en-GB" sz="4000"/>
              <a:t> </a:t>
            </a:r>
            <a:r>
              <a:rPr lang="en-GB" sz="4000" err="1"/>
              <a:t>pisut</a:t>
            </a:r>
            <a:r>
              <a:rPr lang="en-GB" sz="4000"/>
              <a:t> </a:t>
            </a:r>
            <a:r>
              <a:rPr lang="en-GB" sz="4000" err="1"/>
              <a:t>liialdatud</a:t>
            </a:r>
            <a:r>
              <a:rPr lang="en-GB" sz="4000"/>
              <a:t>, </a:t>
            </a:r>
            <a:r>
              <a:rPr lang="en-GB" sz="4000" err="1"/>
              <a:t>siis</a:t>
            </a:r>
            <a:r>
              <a:rPr lang="en-GB" sz="4000"/>
              <a:t> </a:t>
            </a:r>
            <a:r>
              <a:rPr lang="en-GB" sz="4000" err="1"/>
              <a:t>metskitse</a:t>
            </a:r>
            <a:r>
              <a:rPr lang="en-GB" sz="4000"/>
              <a:t> </a:t>
            </a:r>
            <a:r>
              <a:rPr lang="en-GB" sz="4000" err="1"/>
              <a:t>puhul</a:t>
            </a:r>
            <a:r>
              <a:rPr lang="en-GB" sz="4000"/>
              <a:t> on </a:t>
            </a:r>
            <a:r>
              <a:rPr lang="en-GB" sz="4000" err="1"/>
              <a:t>usutavad</a:t>
            </a:r>
            <a:r>
              <a:rPr lang="en-GB" sz="4000"/>
              <a:t> </a:t>
            </a:r>
            <a:r>
              <a:rPr lang="en-GB" sz="4000" err="1"/>
              <a:t>vaid</a:t>
            </a:r>
            <a:r>
              <a:rPr lang="en-GB" sz="4000"/>
              <a:t> </a:t>
            </a:r>
            <a:r>
              <a:rPr lang="en-GB" sz="4000" err="1"/>
              <a:t>suured</a:t>
            </a:r>
            <a:r>
              <a:rPr lang="en-GB" sz="4000"/>
              <a:t> </a:t>
            </a:r>
            <a:r>
              <a:rPr lang="en-GB" sz="4000" err="1"/>
              <a:t>arvukuse</a:t>
            </a:r>
            <a:r>
              <a:rPr lang="en-GB" sz="4000"/>
              <a:t> </a:t>
            </a:r>
            <a:r>
              <a:rPr lang="en-GB" sz="4000" err="1"/>
              <a:t>tipud</a:t>
            </a:r>
            <a:r>
              <a:rPr lang="en-GB" sz="4000"/>
              <a:t> </a:t>
            </a:r>
            <a:r>
              <a:rPr lang="en-GB" sz="4000" err="1"/>
              <a:t>ja</a:t>
            </a:r>
            <a:r>
              <a:rPr lang="en-GB" sz="4000"/>
              <a:t> </a:t>
            </a:r>
            <a:r>
              <a:rPr lang="en-GB" sz="4000" err="1"/>
              <a:t>mõõnad</a:t>
            </a:r>
            <a:r>
              <a:rPr lang="en-GB" sz="4000"/>
              <a:t>. </a:t>
            </a:r>
            <a:r>
              <a:rPr lang="en-GB" sz="4000" err="1"/>
              <a:t>Kas</a:t>
            </a:r>
            <a:r>
              <a:rPr lang="en-GB" sz="4000"/>
              <a:t> </a:t>
            </a:r>
            <a:r>
              <a:rPr lang="en-GB" sz="4000" err="1"/>
              <a:t>metskitsi</a:t>
            </a:r>
            <a:r>
              <a:rPr lang="en-GB" sz="4000"/>
              <a:t> </a:t>
            </a:r>
            <a:r>
              <a:rPr lang="en-GB" sz="4000" err="1"/>
              <a:t>oli</a:t>
            </a:r>
            <a:r>
              <a:rPr lang="en-GB" sz="4000"/>
              <a:t> </a:t>
            </a:r>
            <a:r>
              <a:rPr lang="en-GB" sz="4000" err="1"/>
              <a:t>rohkem</a:t>
            </a:r>
            <a:r>
              <a:rPr lang="en-GB" sz="4000"/>
              <a:t> 1973-75 </a:t>
            </a:r>
            <a:r>
              <a:rPr lang="en-GB" sz="4000" err="1"/>
              <a:t>aastatel</a:t>
            </a:r>
            <a:r>
              <a:rPr lang="en-GB" sz="4000"/>
              <a:t> </a:t>
            </a:r>
            <a:r>
              <a:rPr lang="en-GB" sz="4000" err="1"/>
              <a:t>või</a:t>
            </a:r>
            <a:r>
              <a:rPr lang="en-GB" sz="4000"/>
              <a:t> 2005-2007, pole </a:t>
            </a:r>
            <a:r>
              <a:rPr lang="en-GB" sz="4000" err="1"/>
              <a:t>selge</a:t>
            </a:r>
            <a:r>
              <a:rPr lang="en-GB" sz="4000"/>
              <a:t>. </a:t>
            </a:r>
            <a:r>
              <a:rPr lang="en-GB" sz="4000" err="1"/>
              <a:t>Esimesel</a:t>
            </a:r>
            <a:r>
              <a:rPr lang="en-GB" sz="4000"/>
              <a:t> </a:t>
            </a:r>
            <a:r>
              <a:rPr lang="en-GB" sz="4000" err="1"/>
              <a:t>korral</a:t>
            </a:r>
            <a:r>
              <a:rPr lang="en-GB" sz="4000"/>
              <a:t> </a:t>
            </a:r>
            <a:r>
              <a:rPr lang="en-GB" sz="4000" err="1"/>
              <a:t>oli</a:t>
            </a:r>
            <a:r>
              <a:rPr lang="en-GB" sz="4000"/>
              <a:t> </a:t>
            </a:r>
            <a:r>
              <a:rPr lang="en-GB" sz="4000" err="1"/>
              <a:t>tegemist</a:t>
            </a:r>
            <a:r>
              <a:rPr lang="en-GB" sz="4000"/>
              <a:t> </a:t>
            </a:r>
            <a:r>
              <a:rPr lang="en-GB" sz="4000" err="1"/>
              <a:t>nõndanimetatud</a:t>
            </a:r>
            <a:r>
              <a:rPr lang="en-GB" sz="4000"/>
              <a:t> </a:t>
            </a:r>
            <a:r>
              <a:rPr lang="en-GB" sz="4000" err="1"/>
              <a:t>põllumetskitsedega</a:t>
            </a:r>
            <a:r>
              <a:rPr lang="en-GB" sz="4000"/>
              <a:t>, </a:t>
            </a:r>
            <a:r>
              <a:rPr lang="en-GB" sz="4000" err="1"/>
              <a:t>teisel</a:t>
            </a:r>
            <a:r>
              <a:rPr lang="en-GB" sz="4000"/>
              <a:t> </a:t>
            </a:r>
            <a:r>
              <a:rPr lang="en-GB" sz="4000" err="1"/>
              <a:t>metsa-metskitsedega</a:t>
            </a:r>
            <a:r>
              <a:rPr lang="en-GB" sz="4000"/>
              <a:t>, </a:t>
            </a:r>
            <a:r>
              <a:rPr lang="en-GB" sz="4000" err="1"/>
              <a:t>kes</a:t>
            </a:r>
            <a:r>
              <a:rPr lang="en-GB" sz="4000"/>
              <a:t> said </a:t>
            </a:r>
            <a:r>
              <a:rPr lang="en-GB" sz="4000" err="1"/>
              <a:t>kasu</a:t>
            </a:r>
            <a:r>
              <a:rPr lang="en-GB" sz="4000"/>
              <a:t> </a:t>
            </a:r>
            <a:r>
              <a:rPr lang="en-GB" sz="4000" err="1"/>
              <a:t>intensiivsete</a:t>
            </a:r>
            <a:r>
              <a:rPr lang="en-GB" sz="4000"/>
              <a:t> </a:t>
            </a:r>
            <a:r>
              <a:rPr lang="en-GB" sz="4000" err="1"/>
              <a:t>metsaraiete</a:t>
            </a:r>
            <a:r>
              <a:rPr lang="en-GB" sz="4000"/>
              <a:t> </a:t>
            </a:r>
            <a:r>
              <a:rPr lang="en-GB" sz="4000" err="1"/>
              <a:t>tulemusena</a:t>
            </a:r>
            <a:r>
              <a:rPr lang="en-GB" sz="4000"/>
              <a:t> </a:t>
            </a:r>
            <a:r>
              <a:rPr lang="en-GB" sz="4000" err="1"/>
              <a:t>oluliselt</a:t>
            </a:r>
            <a:r>
              <a:rPr lang="en-GB" sz="4000"/>
              <a:t> </a:t>
            </a:r>
            <a:r>
              <a:rPr lang="en-GB" sz="4000" err="1"/>
              <a:t>paranenud</a:t>
            </a:r>
            <a:r>
              <a:rPr lang="en-GB" sz="4000"/>
              <a:t> </a:t>
            </a:r>
            <a:r>
              <a:rPr lang="en-GB" sz="4000" err="1"/>
              <a:t>toidubaasist</a:t>
            </a:r>
            <a:r>
              <a:rPr lang="en-GB" sz="4000"/>
              <a:t>. </a:t>
            </a:r>
            <a:r>
              <a:rPr lang="en-GB" sz="4000" err="1"/>
              <a:t>Esimene</a:t>
            </a:r>
            <a:r>
              <a:rPr lang="en-GB" sz="4000"/>
              <a:t> (</a:t>
            </a:r>
            <a:r>
              <a:rPr lang="en-GB" sz="4000" err="1"/>
              <a:t>üli</a:t>
            </a:r>
            <a:r>
              <a:rPr lang="en-GB" sz="4000"/>
              <a:t>)</a:t>
            </a:r>
            <a:r>
              <a:rPr lang="en-GB" sz="4000" err="1"/>
              <a:t>järsk</a:t>
            </a:r>
            <a:r>
              <a:rPr lang="en-GB" sz="4000"/>
              <a:t> </a:t>
            </a:r>
            <a:r>
              <a:rPr lang="en-GB" sz="4000" err="1"/>
              <a:t>arvukuse</a:t>
            </a:r>
            <a:r>
              <a:rPr lang="en-GB" sz="4000"/>
              <a:t> </a:t>
            </a:r>
            <a:r>
              <a:rPr lang="en-GB" sz="4000" err="1"/>
              <a:t>langus</a:t>
            </a:r>
            <a:r>
              <a:rPr lang="en-GB" sz="4000"/>
              <a:t> </a:t>
            </a:r>
            <a:r>
              <a:rPr lang="en-GB" sz="4000" err="1"/>
              <a:t>toimus</a:t>
            </a:r>
            <a:r>
              <a:rPr lang="en-GB" sz="4000"/>
              <a:t> </a:t>
            </a:r>
            <a:r>
              <a:rPr lang="en-GB" sz="4000" err="1"/>
              <a:t>keskmiselt</a:t>
            </a:r>
            <a:r>
              <a:rPr lang="en-GB" sz="4000"/>
              <a:t> </a:t>
            </a:r>
            <a:r>
              <a:rPr lang="en-GB" sz="4000" err="1"/>
              <a:t>rasketel</a:t>
            </a:r>
            <a:r>
              <a:rPr lang="en-GB" sz="4000"/>
              <a:t> </a:t>
            </a:r>
            <a:r>
              <a:rPr lang="en-GB" sz="4000" err="1"/>
              <a:t>talvedel</a:t>
            </a:r>
            <a:r>
              <a:rPr lang="en-GB" sz="4000"/>
              <a:t>, </a:t>
            </a:r>
            <a:r>
              <a:rPr lang="en-GB" sz="4000" err="1"/>
              <a:t>aga</a:t>
            </a:r>
            <a:r>
              <a:rPr lang="en-GB" sz="4000"/>
              <a:t> </a:t>
            </a:r>
            <a:r>
              <a:rPr lang="en-GB" sz="4000" err="1"/>
              <a:t>oli</a:t>
            </a:r>
            <a:r>
              <a:rPr lang="en-GB" sz="4000"/>
              <a:t> </a:t>
            </a:r>
            <a:r>
              <a:rPr lang="en-GB" sz="4000" err="1"/>
              <a:t>tingitud</a:t>
            </a:r>
            <a:r>
              <a:rPr lang="en-GB" sz="4000"/>
              <a:t> </a:t>
            </a:r>
            <a:r>
              <a:rPr lang="en-GB" sz="4000" err="1"/>
              <a:t>pigem</a:t>
            </a:r>
            <a:r>
              <a:rPr lang="en-GB" sz="4000"/>
              <a:t> </a:t>
            </a:r>
            <a:r>
              <a:rPr lang="en-GB" sz="4000" err="1"/>
              <a:t>asurkonna</a:t>
            </a:r>
            <a:r>
              <a:rPr lang="en-GB" sz="4000"/>
              <a:t> </a:t>
            </a:r>
            <a:r>
              <a:rPr lang="en-GB" sz="4000" err="1"/>
              <a:t>nõrkusest</a:t>
            </a:r>
            <a:r>
              <a:rPr lang="en-GB" sz="4000"/>
              <a:t> </a:t>
            </a:r>
            <a:r>
              <a:rPr lang="en-GB" sz="4000" err="1"/>
              <a:t>ja</a:t>
            </a:r>
            <a:r>
              <a:rPr lang="en-GB" sz="4000"/>
              <a:t> </a:t>
            </a:r>
            <a:r>
              <a:rPr lang="en-GB" sz="4000" err="1"/>
              <a:t>suurkiskjate</a:t>
            </a:r>
            <a:r>
              <a:rPr lang="en-GB" sz="4000"/>
              <a:t> </a:t>
            </a:r>
            <a:r>
              <a:rPr lang="en-GB" sz="4000" err="1"/>
              <a:t>vähesusest</a:t>
            </a:r>
            <a:r>
              <a:rPr lang="en-GB" sz="4000"/>
              <a:t>, </a:t>
            </a:r>
            <a:r>
              <a:rPr lang="en-GB" sz="4000" err="1"/>
              <a:t>kes</a:t>
            </a:r>
            <a:r>
              <a:rPr lang="en-GB" sz="4000"/>
              <a:t> </a:t>
            </a:r>
            <a:r>
              <a:rPr lang="en-GB" sz="4000" err="1"/>
              <a:t>oleksid</a:t>
            </a:r>
            <a:r>
              <a:rPr lang="en-GB" sz="4000"/>
              <a:t> </a:t>
            </a:r>
            <a:r>
              <a:rPr lang="en-GB" sz="4000" err="1"/>
              <a:t>võinud</a:t>
            </a:r>
            <a:r>
              <a:rPr lang="en-GB" sz="4000"/>
              <a:t> </a:t>
            </a:r>
            <a:r>
              <a:rPr lang="en-GB" sz="4000" err="1"/>
              <a:t>oma</a:t>
            </a:r>
            <a:r>
              <a:rPr lang="en-GB" sz="4000"/>
              <a:t> „</a:t>
            </a:r>
            <a:r>
              <a:rPr lang="en-GB" sz="4000" err="1"/>
              <a:t>sanitarirolli</a:t>
            </a:r>
            <a:r>
              <a:rPr lang="en-GB" sz="4000"/>
              <a:t>“ </a:t>
            </a:r>
            <a:r>
              <a:rPr lang="en-GB" sz="4000" err="1"/>
              <a:t>täita</a:t>
            </a:r>
            <a:r>
              <a:rPr lang="en-GB" sz="4000"/>
              <a:t>. 2009/10 </a:t>
            </a:r>
            <a:r>
              <a:rPr lang="en-GB" sz="4000" err="1"/>
              <a:t>ja</a:t>
            </a:r>
            <a:r>
              <a:rPr lang="en-GB" sz="4000"/>
              <a:t> 2010/11 </a:t>
            </a:r>
            <a:r>
              <a:rPr lang="en-GB" sz="4000" err="1"/>
              <a:t>talved</a:t>
            </a:r>
            <a:r>
              <a:rPr lang="en-GB" sz="4000"/>
              <a:t> </a:t>
            </a:r>
            <a:r>
              <a:rPr lang="en-GB" sz="4000" err="1"/>
              <a:t>olid</a:t>
            </a:r>
            <a:r>
              <a:rPr lang="en-GB" sz="4000"/>
              <a:t> </a:t>
            </a:r>
            <a:r>
              <a:rPr lang="en-GB" sz="4000" err="1"/>
              <a:t>tõepoolest</a:t>
            </a:r>
            <a:r>
              <a:rPr lang="en-GB" sz="4000"/>
              <a:t> </a:t>
            </a:r>
            <a:r>
              <a:rPr lang="en-GB" sz="4000" err="1"/>
              <a:t>rasked</a:t>
            </a:r>
            <a:r>
              <a:rPr lang="en-GB" sz="4000"/>
              <a:t> </a:t>
            </a:r>
            <a:r>
              <a:rPr lang="en-GB" sz="4000" err="1"/>
              <a:t>ja</a:t>
            </a:r>
            <a:r>
              <a:rPr lang="en-GB" sz="4000"/>
              <a:t> </a:t>
            </a:r>
            <a:r>
              <a:rPr lang="en-GB" sz="4000" err="1"/>
              <a:t>põhjustasid</a:t>
            </a:r>
            <a:r>
              <a:rPr lang="en-GB" sz="4000"/>
              <a:t> </a:t>
            </a:r>
            <a:r>
              <a:rPr lang="en-GB" sz="4000" err="1"/>
              <a:t>metskitse</a:t>
            </a:r>
            <a:r>
              <a:rPr lang="en-GB" sz="4000"/>
              <a:t> </a:t>
            </a:r>
            <a:r>
              <a:rPr lang="en-GB" sz="4000" err="1"/>
              <a:t>arvukuse</a:t>
            </a:r>
            <a:r>
              <a:rPr lang="en-GB" sz="4000"/>
              <a:t> </a:t>
            </a:r>
            <a:r>
              <a:rPr lang="en-GB" sz="4000" err="1"/>
              <a:t>olulist</a:t>
            </a:r>
            <a:r>
              <a:rPr lang="en-GB" sz="4000"/>
              <a:t> </a:t>
            </a:r>
            <a:r>
              <a:rPr lang="en-GB" sz="4000" err="1"/>
              <a:t>langust</a:t>
            </a:r>
            <a:r>
              <a:rPr lang="en-GB" sz="4000"/>
              <a:t>. </a:t>
            </a:r>
            <a:r>
              <a:rPr lang="en-GB" sz="4000" err="1"/>
              <a:t>Metskitse</a:t>
            </a:r>
            <a:r>
              <a:rPr lang="en-GB" sz="4000"/>
              <a:t> 1990. </a:t>
            </a:r>
            <a:r>
              <a:rPr lang="en-GB" sz="4000" err="1"/>
              <a:t>aastate</a:t>
            </a:r>
            <a:r>
              <a:rPr lang="en-GB" sz="4000"/>
              <a:t> </a:t>
            </a:r>
            <a:r>
              <a:rPr lang="en-GB" sz="4000" err="1"/>
              <a:t>arvukuse</a:t>
            </a:r>
            <a:r>
              <a:rPr lang="en-GB" sz="4000"/>
              <a:t> </a:t>
            </a:r>
            <a:r>
              <a:rPr lang="en-GB" sz="4000" err="1"/>
              <a:t>langus,nagu</a:t>
            </a:r>
            <a:r>
              <a:rPr lang="en-GB" sz="4000"/>
              <a:t> ka </a:t>
            </a:r>
            <a:r>
              <a:rPr lang="en-GB" sz="4000" err="1"/>
              <a:t>põdra</a:t>
            </a:r>
            <a:r>
              <a:rPr lang="en-GB" sz="4000"/>
              <a:t> </a:t>
            </a:r>
            <a:r>
              <a:rPr lang="en-GB" sz="4000" err="1"/>
              <a:t>ja</a:t>
            </a:r>
            <a:r>
              <a:rPr lang="en-GB" sz="4000"/>
              <a:t> </a:t>
            </a:r>
            <a:r>
              <a:rPr lang="en-GB" sz="4000" err="1"/>
              <a:t>metssea</a:t>
            </a:r>
            <a:r>
              <a:rPr lang="en-GB" sz="4000"/>
              <a:t> </a:t>
            </a:r>
            <a:r>
              <a:rPr lang="en-GB" sz="4000" err="1"/>
              <a:t>puhul</a:t>
            </a:r>
            <a:r>
              <a:rPr lang="en-GB" sz="4000"/>
              <a:t>, </a:t>
            </a:r>
            <a:r>
              <a:rPr lang="en-GB" sz="4000" err="1"/>
              <a:t>oli</a:t>
            </a:r>
            <a:r>
              <a:rPr lang="en-GB" sz="4000"/>
              <a:t> </a:t>
            </a:r>
            <a:r>
              <a:rPr lang="en-GB" sz="4000" err="1"/>
              <a:t>tingitud</a:t>
            </a:r>
            <a:r>
              <a:rPr lang="en-GB" sz="4000"/>
              <a:t> </a:t>
            </a:r>
            <a:r>
              <a:rPr lang="en-GB" sz="4000" err="1"/>
              <a:t>suurkiskjate</a:t>
            </a:r>
            <a:r>
              <a:rPr lang="en-GB" sz="4000"/>
              <a:t> </a:t>
            </a:r>
            <a:r>
              <a:rPr lang="en-GB" sz="4000" err="1"/>
              <a:t>tegevusest</a:t>
            </a:r>
            <a:r>
              <a:rPr lang="en-GB" sz="4000"/>
              <a:t>.</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7"/>
          <p:cNvSpPr>
            <a:spLocks noGrp="1"/>
          </p:cNvSpPr>
          <p:nvPr>
            <p:ph type="title"/>
          </p:nvPr>
        </p:nvSpPr>
        <p:spPr/>
        <p:txBody>
          <a:bodyPr/>
          <a:lstStyle/>
          <a:p>
            <a:pPr eaLnBrk="1" hangingPunct="1"/>
            <a:r>
              <a:rPr lang="en-GB" altLang="et-EE">
                <a:latin typeface="Calibri" panose="020F0502020204030204" pitchFamily="34" charset="0"/>
              </a:rPr>
              <a:t>Metskitse levila</a:t>
            </a:r>
          </a:p>
        </p:txBody>
      </p:sp>
      <p:sp>
        <p:nvSpPr>
          <p:cNvPr id="9" name="Content Placeholder 8"/>
          <p:cNvSpPr>
            <a:spLocks noGrp="1"/>
          </p:cNvSpPr>
          <p:nvPr>
            <p:ph idx="1"/>
          </p:nvPr>
        </p:nvSpPr>
        <p:spPr/>
        <p:txBody>
          <a:bodyPr>
            <a:normAutofit fontScale="77500" lnSpcReduction="20000"/>
          </a:bodyPr>
          <a:lstStyle/>
          <a:p>
            <a:pPr eaLnBrk="1" fontAlgn="auto" hangingPunct="1">
              <a:spcAft>
                <a:spcPts val="0"/>
              </a:spcAft>
              <a:buFont typeface="Calibri"/>
              <a:buChar char="•"/>
              <a:defRPr/>
            </a:pPr>
            <a:r>
              <a:rPr lang="en-GB" i="1" err="1"/>
              <a:t>Capreolus</a:t>
            </a:r>
            <a:r>
              <a:rPr lang="en-GB" i="1"/>
              <a:t> </a:t>
            </a:r>
            <a:r>
              <a:rPr lang="en-GB" i="1" err="1"/>
              <a:t>capreolus</a:t>
            </a:r>
            <a:r>
              <a:rPr lang="en-GB" i="1"/>
              <a:t> </a:t>
            </a:r>
            <a:r>
              <a:rPr lang="et-EE"/>
              <a:t>kui liik on levinud Ibeeria poolsaarest kuni (peaaegu) Volga jõeni, Põhja Soomest kuni Vahemeremaade, Kaukaasia ja Põhja-Iraanini. Levila on kohati katkendlik: näiteks Iirimaal, Vahemere saartel, Ida-Soomes ja veel mõnes paigas seda sümpaatset ulukit ei leidu. Kunagi arvati, et ka Siberis elutsevad metskitsed on samast liigist, aga tänaseks on selge, et Volgast idapoolseid alasid asustab siiski teine liik </a:t>
            </a:r>
            <a:r>
              <a:rPr lang="et-EE" i="1"/>
              <a:t>Capreolus pygargus. </a:t>
            </a:r>
            <a:r>
              <a:rPr lang="et-EE"/>
              <a:t>Suuremaid ja uhkemate sarvedega Siberi metskitsi on üritatud korduvalt Euroopasse asustada, et nad siinmail oma väärtuslikke geene levitaksid, aga need katsed on ebaõnnestunud. Põhjusi uurides on selgunud, et genotüübid on erinevad ja järglaste saamine on vähetõenäoline. </a:t>
            </a:r>
            <a:endParaRPr lang="en-GB"/>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p:txBody>
          <a:bodyPr/>
          <a:lstStyle/>
          <a:p>
            <a:pPr eaLnBrk="1" hangingPunct="1"/>
            <a:r>
              <a:rPr lang="en-GB" altLang="et-EE">
                <a:latin typeface="Calibri" panose="020F0502020204030204" pitchFamily="34" charset="0"/>
              </a:rPr>
              <a:t>Metskits Euroopas</a:t>
            </a:r>
          </a:p>
        </p:txBody>
      </p:sp>
      <p:sp>
        <p:nvSpPr>
          <p:cNvPr id="3" name="Content Placeholder 2"/>
          <p:cNvSpPr>
            <a:spLocks noGrp="1"/>
          </p:cNvSpPr>
          <p:nvPr>
            <p:ph idx="1"/>
          </p:nvPr>
        </p:nvSpPr>
        <p:spPr/>
        <p:txBody>
          <a:bodyPr>
            <a:normAutofit fontScale="77500" lnSpcReduction="20000"/>
          </a:bodyPr>
          <a:lstStyle/>
          <a:p>
            <a:pPr eaLnBrk="1" fontAlgn="auto" hangingPunct="1">
              <a:spcAft>
                <a:spcPts val="0"/>
              </a:spcAft>
              <a:buFont typeface="Calibri" panose="020F0502020204030204" pitchFamily="34" charset="0"/>
              <a:buNone/>
              <a:defRPr/>
            </a:pPr>
            <a:r>
              <a:rPr lang="en-GB"/>
              <a:t>     </a:t>
            </a:r>
            <a:r>
              <a:rPr lang="en-GB" err="1"/>
              <a:t>Metskitse</a:t>
            </a:r>
            <a:r>
              <a:rPr lang="en-GB"/>
              <a:t> </a:t>
            </a:r>
            <a:r>
              <a:rPr lang="en-GB" err="1"/>
              <a:t>asustustihedus</a:t>
            </a:r>
            <a:r>
              <a:rPr lang="en-GB"/>
              <a:t> on </a:t>
            </a:r>
            <a:r>
              <a:rPr lang="en-GB" err="1"/>
              <a:t>suurim</a:t>
            </a:r>
            <a:r>
              <a:rPr lang="en-GB"/>
              <a:t> </a:t>
            </a:r>
            <a:r>
              <a:rPr lang="en-GB" err="1"/>
              <a:t>Kesk-Euroopas</a:t>
            </a:r>
            <a:r>
              <a:rPr lang="en-GB"/>
              <a:t> </a:t>
            </a:r>
            <a:r>
              <a:rPr lang="en-GB" err="1"/>
              <a:t>Saksamaal</a:t>
            </a:r>
            <a:r>
              <a:rPr lang="en-GB"/>
              <a:t>, </a:t>
            </a:r>
            <a:r>
              <a:rPr lang="en-GB" err="1"/>
              <a:t>Austrias</a:t>
            </a:r>
            <a:r>
              <a:rPr lang="en-GB"/>
              <a:t>, </a:t>
            </a:r>
            <a:r>
              <a:rPr lang="en-GB" err="1"/>
              <a:t>Taanis</a:t>
            </a:r>
            <a:r>
              <a:rPr lang="en-GB"/>
              <a:t> </a:t>
            </a:r>
            <a:r>
              <a:rPr lang="en-GB" err="1"/>
              <a:t>ja</a:t>
            </a:r>
            <a:r>
              <a:rPr lang="en-GB"/>
              <a:t> </a:t>
            </a:r>
            <a:r>
              <a:rPr lang="en-GB" err="1"/>
              <a:t>Lõuna-Rootsis</a:t>
            </a:r>
            <a:r>
              <a:rPr lang="en-GB"/>
              <a:t>, </a:t>
            </a:r>
            <a:r>
              <a:rPr lang="en-GB" err="1"/>
              <a:t>ulatudes</a:t>
            </a:r>
            <a:r>
              <a:rPr lang="en-GB"/>
              <a:t> </a:t>
            </a:r>
            <a:r>
              <a:rPr lang="en-GB" err="1"/>
              <a:t>mitmesaja</a:t>
            </a:r>
            <a:r>
              <a:rPr lang="en-GB"/>
              <a:t> </a:t>
            </a:r>
            <a:r>
              <a:rPr lang="en-GB" err="1"/>
              <a:t>isendini</a:t>
            </a:r>
            <a:r>
              <a:rPr lang="en-GB"/>
              <a:t> 1000 </a:t>
            </a:r>
            <a:r>
              <a:rPr lang="en-GB" err="1"/>
              <a:t>hektari</a:t>
            </a:r>
            <a:r>
              <a:rPr lang="en-GB"/>
              <a:t> </a:t>
            </a:r>
            <a:r>
              <a:rPr lang="en-GB" err="1"/>
              <a:t>kohta</a:t>
            </a:r>
            <a:r>
              <a:rPr lang="en-GB"/>
              <a:t>. </a:t>
            </a:r>
            <a:r>
              <a:rPr lang="en-GB" err="1"/>
              <a:t>Võrdluseks</a:t>
            </a:r>
            <a:r>
              <a:rPr lang="en-GB"/>
              <a:t>: </a:t>
            </a:r>
            <a:r>
              <a:rPr lang="en-GB" err="1"/>
              <a:t>Eestis</a:t>
            </a:r>
            <a:r>
              <a:rPr lang="en-GB"/>
              <a:t> on </a:t>
            </a:r>
            <a:r>
              <a:rPr lang="en-GB" err="1"/>
              <a:t>metskitsede</a:t>
            </a:r>
            <a:r>
              <a:rPr lang="en-GB"/>
              <a:t> </a:t>
            </a:r>
            <a:r>
              <a:rPr lang="en-GB" err="1"/>
              <a:t>asustustihedus</a:t>
            </a:r>
            <a:r>
              <a:rPr lang="en-GB"/>
              <a:t> </a:t>
            </a:r>
            <a:r>
              <a:rPr lang="en-GB" err="1"/>
              <a:t>suurusjärgu</a:t>
            </a:r>
            <a:r>
              <a:rPr lang="en-GB"/>
              <a:t> </a:t>
            </a:r>
            <a:r>
              <a:rPr lang="en-GB" err="1"/>
              <a:t>võrra</a:t>
            </a:r>
            <a:r>
              <a:rPr lang="en-GB"/>
              <a:t> </a:t>
            </a:r>
            <a:r>
              <a:rPr lang="en-GB" err="1"/>
              <a:t>madalam</a:t>
            </a:r>
            <a:r>
              <a:rPr lang="en-GB"/>
              <a:t> </a:t>
            </a:r>
            <a:r>
              <a:rPr lang="en-GB" err="1"/>
              <a:t>ja</a:t>
            </a:r>
            <a:r>
              <a:rPr lang="en-GB"/>
              <a:t> on </a:t>
            </a:r>
            <a:r>
              <a:rPr lang="en-GB" err="1"/>
              <a:t>üldjuhul</a:t>
            </a:r>
            <a:r>
              <a:rPr lang="en-GB"/>
              <a:t> </a:t>
            </a:r>
            <a:r>
              <a:rPr lang="en-GB" err="1"/>
              <a:t>mõõdetav</a:t>
            </a:r>
            <a:r>
              <a:rPr lang="en-GB"/>
              <a:t> </a:t>
            </a:r>
            <a:r>
              <a:rPr lang="en-GB" err="1"/>
              <a:t>kümnete</a:t>
            </a:r>
            <a:r>
              <a:rPr lang="en-GB"/>
              <a:t> </a:t>
            </a:r>
            <a:r>
              <a:rPr lang="en-GB" err="1"/>
              <a:t>isenditega</a:t>
            </a:r>
            <a:r>
              <a:rPr lang="en-GB"/>
              <a:t> 1000 ha </a:t>
            </a:r>
            <a:r>
              <a:rPr lang="en-GB" err="1"/>
              <a:t>kohta</a:t>
            </a:r>
            <a:r>
              <a:rPr lang="en-GB"/>
              <a:t>, </a:t>
            </a:r>
            <a:r>
              <a:rPr lang="en-GB" err="1"/>
              <a:t>ületades</a:t>
            </a:r>
            <a:r>
              <a:rPr lang="en-GB"/>
              <a:t> </a:t>
            </a:r>
            <a:r>
              <a:rPr lang="en-GB" err="1"/>
              <a:t>sadat</a:t>
            </a:r>
            <a:r>
              <a:rPr lang="en-GB"/>
              <a:t> </a:t>
            </a:r>
            <a:r>
              <a:rPr lang="en-GB" err="1"/>
              <a:t>isendit</a:t>
            </a:r>
            <a:r>
              <a:rPr lang="en-GB"/>
              <a:t> </a:t>
            </a:r>
            <a:r>
              <a:rPr lang="en-GB" err="1"/>
              <a:t>ehk</a:t>
            </a:r>
            <a:r>
              <a:rPr lang="en-GB"/>
              <a:t> </a:t>
            </a:r>
            <a:r>
              <a:rPr lang="en-GB" err="1"/>
              <a:t>vaid</a:t>
            </a:r>
            <a:r>
              <a:rPr lang="en-GB"/>
              <a:t> </a:t>
            </a:r>
            <a:r>
              <a:rPr lang="en-GB" err="1"/>
              <a:t>arvukuse</a:t>
            </a:r>
            <a:r>
              <a:rPr lang="en-GB"/>
              <a:t> </a:t>
            </a:r>
            <a:r>
              <a:rPr lang="en-GB" err="1"/>
              <a:t>maksimumi</a:t>
            </a:r>
            <a:r>
              <a:rPr lang="en-GB"/>
              <a:t> </a:t>
            </a:r>
            <a:r>
              <a:rPr lang="en-GB" err="1"/>
              <a:t>perioodidel</a:t>
            </a:r>
            <a:r>
              <a:rPr lang="en-GB"/>
              <a:t> </a:t>
            </a:r>
            <a:r>
              <a:rPr lang="en-GB" err="1"/>
              <a:t>parimais</a:t>
            </a:r>
            <a:r>
              <a:rPr lang="en-GB"/>
              <a:t> </a:t>
            </a:r>
            <a:r>
              <a:rPr lang="en-GB" err="1"/>
              <a:t>elupaikades</a:t>
            </a:r>
            <a:r>
              <a:rPr lang="en-GB"/>
              <a:t>. </a:t>
            </a:r>
            <a:r>
              <a:rPr lang="en-GB" err="1"/>
              <a:t>Millest</a:t>
            </a:r>
            <a:r>
              <a:rPr lang="en-GB"/>
              <a:t> </a:t>
            </a:r>
            <a:r>
              <a:rPr lang="en-GB" err="1"/>
              <a:t>niisugune</a:t>
            </a:r>
            <a:r>
              <a:rPr lang="en-GB"/>
              <a:t> </a:t>
            </a:r>
            <a:r>
              <a:rPr lang="en-GB" err="1"/>
              <a:t>erinevus</a:t>
            </a:r>
            <a:r>
              <a:rPr lang="en-GB"/>
              <a:t>? </a:t>
            </a:r>
            <a:r>
              <a:rPr lang="en-GB" err="1"/>
              <a:t>Esiteks</a:t>
            </a:r>
            <a:r>
              <a:rPr lang="en-GB"/>
              <a:t> </a:t>
            </a:r>
            <a:r>
              <a:rPr lang="en-GB" err="1"/>
              <a:t>sellepärast</a:t>
            </a:r>
            <a:r>
              <a:rPr lang="en-GB"/>
              <a:t>, et </a:t>
            </a:r>
            <a:r>
              <a:rPr lang="en-GB" err="1"/>
              <a:t>Kesk-Euroopa</a:t>
            </a:r>
            <a:r>
              <a:rPr lang="en-GB"/>
              <a:t> </a:t>
            </a:r>
            <a:r>
              <a:rPr lang="en-GB" err="1"/>
              <a:t>kliima</a:t>
            </a:r>
            <a:r>
              <a:rPr lang="en-GB"/>
              <a:t> on </a:t>
            </a:r>
            <a:r>
              <a:rPr lang="en-GB" err="1"/>
              <a:t>metskitsele</a:t>
            </a:r>
            <a:r>
              <a:rPr lang="en-GB"/>
              <a:t> </a:t>
            </a:r>
            <a:r>
              <a:rPr lang="en-GB" err="1"/>
              <a:t>sobivam</a:t>
            </a:r>
            <a:r>
              <a:rPr lang="en-GB"/>
              <a:t>, </a:t>
            </a:r>
            <a:r>
              <a:rPr lang="en-GB" err="1"/>
              <a:t>teiseks</a:t>
            </a:r>
            <a:r>
              <a:rPr lang="en-GB"/>
              <a:t> </a:t>
            </a:r>
            <a:r>
              <a:rPr lang="en-GB" err="1"/>
              <a:t>sellepärast</a:t>
            </a:r>
            <a:r>
              <a:rPr lang="en-GB"/>
              <a:t>, et </a:t>
            </a:r>
            <a:r>
              <a:rPr lang="en-GB" err="1"/>
              <a:t>suurkiskjad</a:t>
            </a:r>
            <a:r>
              <a:rPr lang="en-GB"/>
              <a:t> </a:t>
            </a:r>
            <a:r>
              <a:rPr lang="en-GB" err="1"/>
              <a:t>kas</a:t>
            </a:r>
            <a:r>
              <a:rPr lang="en-GB"/>
              <a:t> </a:t>
            </a:r>
            <a:r>
              <a:rPr lang="en-GB" err="1"/>
              <a:t>puuduvad</a:t>
            </a:r>
            <a:r>
              <a:rPr lang="en-GB"/>
              <a:t> </a:t>
            </a:r>
            <a:r>
              <a:rPr lang="en-GB" err="1"/>
              <a:t>täiesti</a:t>
            </a:r>
            <a:r>
              <a:rPr lang="en-GB"/>
              <a:t> </a:t>
            </a:r>
            <a:r>
              <a:rPr lang="en-GB" err="1"/>
              <a:t>või</a:t>
            </a:r>
            <a:r>
              <a:rPr lang="en-GB"/>
              <a:t> on </a:t>
            </a:r>
            <a:r>
              <a:rPr lang="en-GB" err="1"/>
              <a:t>neid</a:t>
            </a:r>
            <a:r>
              <a:rPr lang="en-GB"/>
              <a:t> </a:t>
            </a:r>
            <a:r>
              <a:rPr lang="en-GB" err="1"/>
              <a:t>oluliselt</a:t>
            </a:r>
            <a:r>
              <a:rPr lang="en-GB"/>
              <a:t> </a:t>
            </a:r>
            <a:r>
              <a:rPr lang="en-GB" err="1"/>
              <a:t>vähem</a:t>
            </a:r>
            <a:r>
              <a:rPr lang="en-GB"/>
              <a:t> </a:t>
            </a:r>
            <a:r>
              <a:rPr lang="en-GB" err="1"/>
              <a:t>kui</a:t>
            </a:r>
            <a:r>
              <a:rPr lang="en-GB"/>
              <a:t> </a:t>
            </a:r>
            <a:r>
              <a:rPr lang="en-GB" err="1"/>
              <a:t>meil</a:t>
            </a:r>
            <a:r>
              <a:rPr lang="en-GB"/>
              <a:t>. </a:t>
            </a:r>
            <a:r>
              <a:rPr lang="en-GB" err="1"/>
              <a:t>Muidugi</a:t>
            </a:r>
            <a:r>
              <a:rPr lang="en-GB"/>
              <a:t> on </a:t>
            </a:r>
            <a:r>
              <a:rPr lang="en-GB" err="1"/>
              <a:t>metskitse</a:t>
            </a:r>
            <a:r>
              <a:rPr lang="en-GB"/>
              <a:t> </a:t>
            </a:r>
            <a:r>
              <a:rPr lang="en-GB" err="1"/>
              <a:t>asustustihedus</a:t>
            </a:r>
            <a:r>
              <a:rPr lang="en-GB"/>
              <a:t> </a:t>
            </a:r>
            <a:r>
              <a:rPr lang="en-GB" err="1"/>
              <a:t>Kesk</a:t>
            </a:r>
            <a:r>
              <a:rPr lang="en-GB"/>
              <a:t> </a:t>
            </a:r>
            <a:r>
              <a:rPr lang="en-GB" err="1"/>
              <a:t>Euroopaski</a:t>
            </a:r>
            <a:r>
              <a:rPr lang="en-GB"/>
              <a:t> </a:t>
            </a:r>
            <a:r>
              <a:rPr lang="en-GB" err="1"/>
              <a:t>pidevalt</a:t>
            </a:r>
            <a:r>
              <a:rPr lang="en-GB"/>
              <a:t> </a:t>
            </a:r>
            <a:r>
              <a:rPr lang="en-GB" err="1"/>
              <a:t>muutuv</a:t>
            </a:r>
            <a:r>
              <a:rPr lang="en-GB"/>
              <a:t>, </a:t>
            </a:r>
            <a:r>
              <a:rPr lang="en-GB" err="1"/>
              <a:t>aga</a:t>
            </a:r>
            <a:r>
              <a:rPr lang="en-GB"/>
              <a:t> see pole </a:t>
            </a:r>
            <a:r>
              <a:rPr lang="en-GB" err="1"/>
              <a:t>võrreldav</a:t>
            </a:r>
            <a:r>
              <a:rPr lang="en-GB"/>
              <a:t> </a:t>
            </a:r>
            <a:r>
              <a:rPr lang="en-GB" err="1"/>
              <a:t>niisuguste</a:t>
            </a:r>
            <a:r>
              <a:rPr lang="en-GB"/>
              <a:t> </a:t>
            </a:r>
            <a:r>
              <a:rPr lang="en-GB" err="1"/>
              <a:t>dramaatiliste</a:t>
            </a:r>
            <a:r>
              <a:rPr lang="en-GB"/>
              <a:t> </a:t>
            </a:r>
            <a:r>
              <a:rPr lang="en-GB" err="1"/>
              <a:t>arvukuse</a:t>
            </a:r>
            <a:r>
              <a:rPr lang="en-GB"/>
              <a:t> </a:t>
            </a:r>
            <a:r>
              <a:rPr lang="en-GB" err="1"/>
              <a:t>languste</a:t>
            </a:r>
            <a:r>
              <a:rPr lang="en-GB"/>
              <a:t> </a:t>
            </a:r>
            <a:r>
              <a:rPr lang="en-GB" err="1"/>
              <a:t>ja</a:t>
            </a:r>
            <a:r>
              <a:rPr lang="en-GB"/>
              <a:t> </a:t>
            </a:r>
            <a:r>
              <a:rPr lang="en-GB" err="1"/>
              <a:t>tõusudega</a:t>
            </a:r>
            <a:r>
              <a:rPr lang="en-GB"/>
              <a:t>, </a:t>
            </a:r>
            <a:r>
              <a:rPr lang="en-GB" err="1"/>
              <a:t>nagu</a:t>
            </a:r>
            <a:r>
              <a:rPr lang="en-GB"/>
              <a:t> </a:t>
            </a:r>
            <a:r>
              <a:rPr lang="en-GB" err="1"/>
              <a:t>võib</a:t>
            </a:r>
            <a:r>
              <a:rPr lang="en-GB"/>
              <a:t> </a:t>
            </a:r>
            <a:r>
              <a:rPr lang="en-GB" err="1"/>
              <a:t>kogeda</a:t>
            </a:r>
            <a:r>
              <a:rPr lang="en-GB"/>
              <a:t> </a:t>
            </a:r>
            <a:r>
              <a:rPr lang="en-GB" err="1"/>
              <a:t>siinmail</a:t>
            </a:r>
            <a:r>
              <a:rPr lang="en-GB"/>
              <a:t>.</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a:xfrm>
            <a:off x="533400" y="-46038"/>
            <a:ext cx="8153400" cy="46038"/>
          </a:xfrm>
        </p:spPr>
        <p:txBody>
          <a:bodyPr/>
          <a:lstStyle/>
          <a:p>
            <a:pPr eaLnBrk="1" hangingPunct="1"/>
            <a:endParaRPr lang="en-GB" altLang="et-EE" b="1">
              <a:latin typeface="Calibri" panose="020F0502020204030204" pitchFamily="34" charset="0"/>
            </a:endParaRPr>
          </a:p>
        </p:txBody>
      </p:sp>
      <p:pic>
        <p:nvPicPr>
          <p:cNvPr id="23555" name="Content Placeholder 3" descr="_MG_6307.jpg"/>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371600" y="381000"/>
            <a:ext cx="6242050" cy="4160838"/>
          </a:xfrm>
        </p:spPr>
      </p:pic>
      <p:sp>
        <p:nvSpPr>
          <p:cNvPr id="23556" name="Rectangle 4"/>
          <p:cNvSpPr>
            <a:spLocks noChangeArrowheads="1"/>
          </p:cNvSpPr>
          <p:nvPr/>
        </p:nvSpPr>
        <p:spPr bwMode="auto">
          <a:xfrm rot="10800000" flipV="1">
            <a:off x="1371600" y="5313363"/>
            <a:ext cx="57912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n-GB" altLang="et-EE"/>
              <a:t>Metskitse pabulad.</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a:spLocks noGrp="1"/>
          </p:cNvSpPr>
          <p:nvPr>
            <p:ph type="title"/>
          </p:nvPr>
        </p:nvSpPr>
        <p:spPr/>
        <p:txBody>
          <a:bodyPr/>
          <a:lstStyle/>
          <a:p>
            <a:pPr eaLnBrk="1" hangingPunct="1"/>
            <a:r>
              <a:rPr lang="en-GB" altLang="et-EE">
                <a:latin typeface="Calibri" panose="020F0502020204030204" pitchFamily="34" charset="0"/>
              </a:rPr>
              <a:t>Metskitse uus põlvkond</a:t>
            </a:r>
          </a:p>
        </p:txBody>
      </p:sp>
      <p:sp>
        <p:nvSpPr>
          <p:cNvPr id="3" name="Content Placeholder 2"/>
          <p:cNvSpPr>
            <a:spLocks noGrp="1"/>
          </p:cNvSpPr>
          <p:nvPr>
            <p:ph idx="1"/>
          </p:nvPr>
        </p:nvSpPr>
        <p:spPr/>
        <p:txBody>
          <a:bodyPr>
            <a:normAutofit fontScale="77500" lnSpcReduction="20000"/>
          </a:bodyPr>
          <a:lstStyle/>
          <a:p>
            <a:pPr eaLnBrk="1" fontAlgn="auto" hangingPunct="1">
              <a:spcAft>
                <a:spcPts val="0"/>
              </a:spcAft>
              <a:buFont typeface="Calibri" panose="020F0502020204030204" pitchFamily="34" charset="0"/>
              <a:buNone/>
              <a:defRPr/>
            </a:pPr>
            <a:r>
              <a:rPr lang="en-GB"/>
              <a:t>     </a:t>
            </a:r>
            <a:r>
              <a:rPr lang="et-EE"/>
              <a:t>Uuele metskitsepõlvkonnale pannakse alus jooksuajal, mis algab juuli keskel ja kestab umbes kuu aega. Kui sokk on leidnud oma paarilise, algab tagaajamine, mis kestab (vähemalt) tunde. Mitte selles pole asi, et sokk ei suudaks kitse kätte saada. Kui seisatub kits, peatub ka tagaajaja. Ja siis jooks jätkub. Sellised on „mängureeglid“, Füüsiline pingutus on vajalik  ovulatsiooni vallandamiseks – nii on teadlased seda seletanud. Sokk „käib“ kordamööda mitme kitsega. Samamoodi toimib põdra-, aga hoopis erineval viisil hirvepull, kes koondab enda ümber haaremi. Selle kooshoidmisel ja rivaalide pideval eemale tõrjumisel on eelis suurema kehakaaluga isasloomadel ja nii on hirvepullid loodusliku valiku käigus arenenud emasloomadest kogukamaks. </a:t>
            </a:r>
            <a:endParaRPr lang="en-GB"/>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Title 1"/>
          <p:cNvSpPr>
            <a:spLocks noGrp="1"/>
          </p:cNvSpPr>
          <p:nvPr>
            <p:ph type="title"/>
          </p:nvPr>
        </p:nvSpPr>
        <p:spPr/>
        <p:txBody>
          <a:bodyPr/>
          <a:lstStyle/>
          <a:p>
            <a:pPr eaLnBrk="1" hangingPunct="1"/>
            <a:r>
              <a:rPr lang="en-GB" altLang="et-EE">
                <a:latin typeface="Calibri" panose="020F0502020204030204" pitchFamily="34" charset="0"/>
              </a:rPr>
              <a:t>Kitseema otsustab poegimise aja</a:t>
            </a:r>
          </a:p>
        </p:txBody>
      </p:sp>
      <p:sp>
        <p:nvSpPr>
          <p:cNvPr id="3" name="Content Placeholder 2"/>
          <p:cNvSpPr>
            <a:spLocks noGrp="1"/>
          </p:cNvSpPr>
          <p:nvPr>
            <p:ph idx="1"/>
          </p:nvPr>
        </p:nvSpPr>
        <p:spPr/>
        <p:txBody>
          <a:bodyPr>
            <a:normAutofit fontScale="92500" lnSpcReduction="20000"/>
          </a:bodyPr>
          <a:lstStyle/>
          <a:p>
            <a:pPr eaLnBrk="1" fontAlgn="auto" hangingPunct="1">
              <a:spcAft>
                <a:spcPts val="0"/>
              </a:spcAft>
              <a:buFont typeface="Calibri" panose="020F0502020204030204" pitchFamily="34" charset="0"/>
              <a:buNone/>
              <a:defRPr/>
            </a:pPr>
            <a:r>
              <a:rPr lang="en-GB"/>
              <a:t>    </a:t>
            </a:r>
            <a:r>
              <a:rPr lang="et-EE"/>
              <a:t>Metskitse kandeaeg kestab üheksa kuud ehk siis sama kaua kui inimesel, mis on üllatavalt pikk aeg looma väikest kehakaalu arvestades. Viljastatud munarakk kinnitub emaka seinale, kuid arenema hakkab alles kusagil aastavahetuse paiku. Sellist pausi, mis on lisaks metskitsele omane ka mõningatel kärplastel, nimetatakse munaraku arengu latentseks perioodiks. Niisuguse nähtuse bioloogiline mõte on tagada, et mõlemad suure energiakuluga seotud ettevõtmised, nii jooksuaeg kui tallede imetamine, toimuksid aastaajal, mil toitu jätkub piisavalt</a:t>
            </a:r>
            <a:endParaRPr lang="en-GB"/>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3"/>
          <p:cNvSpPr>
            <a:spLocks noGrp="1"/>
          </p:cNvSpPr>
          <p:nvPr>
            <p:ph type="title"/>
          </p:nvPr>
        </p:nvSpPr>
        <p:spPr>
          <a:xfrm>
            <a:off x="1792288" y="4800600"/>
            <a:ext cx="5446712" cy="990600"/>
          </a:xfrm>
        </p:spPr>
        <p:txBody>
          <a:bodyPr/>
          <a:lstStyle/>
          <a:p>
            <a:pPr eaLnBrk="1" hangingPunct="1"/>
            <a:r>
              <a:rPr lang="en-GB" altLang="et-EE" b="0">
                <a:latin typeface="Roboto" charset="0"/>
              </a:rPr>
              <a:t>Talvel liiguvad metskitsed karjades, kevadel karjad lagunevad, et sügisel taas kokku saada.</a:t>
            </a:r>
          </a:p>
        </p:txBody>
      </p:sp>
      <p:pic>
        <p:nvPicPr>
          <p:cNvPr id="26627" name="Picture Placeholder 6" descr="IMG_4600.jpg"/>
          <p:cNvPicPr>
            <a:picLocks noGrp="1" noChangeAspect="1"/>
          </p:cNvPicPr>
          <p:nvPr>
            <p:ph type="pic" idx="1"/>
          </p:nvPr>
        </p:nvPicPr>
        <p:blipFill>
          <a:blip r:embed="rId2">
            <a:extLst>
              <a:ext uri="{28A0092B-C50C-407E-A947-70E740481C1C}">
                <a14:useLocalDpi xmlns:a14="http://schemas.microsoft.com/office/drawing/2010/main" val="0"/>
              </a:ext>
            </a:extLst>
          </a:blip>
          <a:srcRect l="5566" r="5566"/>
          <a:stretch>
            <a:fillRect/>
          </a:stretch>
        </p:blipFill>
        <p:spPr/>
      </p:pic>
      <p:sp>
        <p:nvSpPr>
          <p:cNvPr id="26628" name="Text Placeholder 5"/>
          <p:cNvSpPr>
            <a:spLocks noGrp="1"/>
          </p:cNvSpPr>
          <p:nvPr>
            <p:ph type="body" idx="2"/>
          </p:nvPr>
        </p:nvSpPr>
        <p:spPr>
          <a:xfrm>
            <a:off x="2362200" y="6858000"/>
            <a:ext cx="4916488" cy="152400"/>
          </a:xfrm>
        </p:spPr>
        <p:txBody>
          <a:bodyPr/>
          <a:lstStyle/>
          <a:p>
            <a:pPr eaLnBrk="1" hangingPunct="1"/>
            <a:endParaRPr lang="en-GB" altLang="et-EE">
              <a:latin typeface="Calibri" panose="020F0502020204030204" pitchFamily="34" charset="0"/>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itle 1"/>
          <p:cNvSpPr>
            <a:spLocks noGrp="1"/>
          </p:cNvSpPr>
          <p:nvPr>
            <p:ph type="title"/>
          </p:nvPr>
        </p:nvSpPr>
        <p:spPr/>
        <p:txBody>
          <a:bodyPr/>
          <a:lstStyle/>
          <a:p>
            <a:pPr eaLnBrk="1" hangingPunct="1"/>
            <a:r>
              <a:rPr lang="en-GB" altLang="et-EE">
                <a:latin typeface="Calibri" panose="020F0502020204030204" pitchFamily="34" charset="0"/>
              </a:rPr>
              <a:t>Talled</a:t>
            </a:r>
          </a:p>
        </p:txBody>
      </p:sp>
      <p:sp>
        <p:nvSpPr>
          <p:cNvPr id="3" name="Content Placeholder 2"/>
          <p:cNvSpPr>
            <a:spLocks noGrp="1"/>
          </p:cNvSpPr>
          <p:nvPr>
            <p:ph idx="1"/>
          </p:nvPr>
        </p:nvSpPr>
        <p:spPr/>
        <p:txBody>
          <a:bodyPr>
            <a:normAutofit fontScale="70000" lnSpcReduction="20000"/>
          </a:bodyPr>
          <a:lstStyle/>
          <a:p>
            <a:pPr eaLnBrk="1" fontAlgn="auto" hangingPunct="1">
              <a:spcAft>
                <a:spcPts val="0"/>
              </a:spcAft>
              <a:buFont typeface="Calibri" panose="020F0502020204030204" pitchFamily="34" charset="0"/>
              <a:buNone/>
              <a:defRPr/>
            </a:pPr>
            <a:r>
              <a:rPr lang="en-GB"/>
              <a:t>      </a:t>
            </a:r>
            <a:r>
              <a:rPr lang="et-EE"/>
              <a:t>Järeltulijad, kelle arvuks kõige sagedamini 2, näevad ilmavalgust enamasti mais-juunis, vahel ka hiljem. Tumedad, täpilised talled ei järgne esimestel elunädalatel emale, vaid jäävad sünnipaika. Ohu korral suruvad talled end vastu maad ja püsivad liikumatult, see on nende kaitsekohastumus. Kits käib oma järeltulijaid aeg-ajalt imetamas, aga ei jää kauaks nende juurde. Omavahel suhtlevad kits ja talled piiksudes. Aktiivne imetamine kestab jooksuajani, siis hülgab ema oma järeltulijad  mõneks ajaks. Kui ta tagasi pöördub, jätkab ta tallede imetamist sügiseni, ehkki põhiosa toidust hangivad viimased juba iseseisvalt. Teadusprojektide raames on kütitud või (talviti) mingil muul põhjusel hukkunud kitsede generatiivorganeid uurides kindlaks tehtud metskitsede potentsiaalne juurdekasv ja see on olnud umbes 2 kollakeha või loodet ühe täiskasvanud emaslooma kohta. Reaalne juurdekasv on muidugi väiksem, kuna osa ilmavalgust näinud talledest sureb.</a:t>
            </a:r>
            <a:endParaRPr lang="en-GB"/>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4294967295"/>
          </p:nvPr>
        </p:nvSpPr>
        <p:spPr>
          <a:xfrm>
            <a:off x="381000" y="274638"/>
            <a:ext cx="8305800" cy="6126162"/>
          </a:xfrm>
        </p:spPr>
        <p:txBody>
          <a:bodyPr rtlCol="0" anchor="ctr">
            <a:normAutofit fontScale="62500" lnSpcReduction="20000"/>
          </a:bodyPr>
          <a:lstStyle/>
          <a:p>
            <a:pPr marL="0" indent="0" algn="ctr" eaLnBrk="1" fontAlgn="auto" hangingPunct="1">
              <a:spcAft>
                <a:spcPts val="0"/>
              </a:spcAft>
              <a:buFont typeface="Calibri"/>
              <a:buNone/>
              <a:defRPr/>
            </a:pPr>
            <a:r>
              <a:rPr lang="en-GB" sz="5800" err="1"/>
              <a:t>Kaber</a:t>
            </a:r>
            <a:r>
              <a:rPr lang="en-GB" sz="5800"/>
              <a:t> – </a:t>
            </a:r>
            <a:r>
              <a:rPr lang="en-GB" sz="5800" err="1"/>
              <a:t>metskitse</a:t>
            </a:r>
            <a:r>
              <a:rPr lang="en-GB" sz="5800"/>
              <a:t> </a:t>
            </a:r>
            <a:r>
              <a:rPr lang="en-GB" sz="5800" err="1"/>
              <a:t>vanem</a:t>
            </a:r>
            <a:r>
              <a:rPr lang="en-GB" sz="5800"/>
              <a:t> </a:t>
            </a:r>
            <a:r>
              <a:rPr lang="en-GB" sz="5800" err="1"/>
              <a:t>nimi</a:t>
            </a:r>
            <a:endParaRPr lang="en-GB" sz="5800"/>
          </a:p>
          <a:p>
            <a:pPr marL="0" indent="0" algn="ctr" eaLnBrk="1" fontAlgn="auto" hangingPunct="1">
              <a:spcAft>
                <a:spcPts val="0"/>
              </a:spcAft>
              <a:buFont typeface="Calibri"/>
              <a:buNone/>
              <a:defRPr/>
            </a:pPr>
            <a:endParaRPr lang="en-GB"/>
          </a:p>
          <a:p>
            <a:pPr marL="0" indent="0" algn="ctr" eaLnBrk="1" fontAlgn="auto" hangingPunct="1">
              <a:spcAft>
                <a:spcPts val="0"/>
              </a:spcAft>
              <a:buFont typeface="Calibri"/>
              <a:buNone/>
              <a:defRPr/>
            </a:pPr>
            <a:r>
              <a:rPr lang="et-EE"/>
              <a:t>Metskitsel on tegelikult ka ilus eestikeelne nimi – kaber, mida küll tänapäeval palju ei kasutata. Ei oska arvatagi, miks see nimi unustusehõlma vajunud on. Ehk sellepärast, et ulukiliik oli meie aladelt mitu sajandit eemal? Ta taandus siit lõunasuunas väga külmal perioodil, mis kestis 16. sajandist 19. sajandi lõpuni ja mida vahel isegi väikeseks jääajaks nimetatakse. Kliima soojenedes Eestisse naastes oli ta nimigi siinmail unustatud ja uustulnukat hakati kutsuma saksakeelse nimega, sest just see keel oli siis moes. „Das Kitz“ tähendab saksa keeles metskitsetalle ja tõele au andes, kõlab päris kenasti. Kui see liik oleks just nüüd meie maale jõudnud, võiks ta sama loogika järgi saada inglisekeelse nime ( „</a:t>
            </a:r>
            <a:r>
              <a:rPr lang="et-EE" i="1"/>
              <a:t>roe</a:t>
            </a:r>
            <a:r>
              <a:rPr lang="et-EE"/>
              <a:t>“) ja see oleks, vähemalt kirjapildis, palju halvem variant. Tunnistan, et see arutluskäik on spekulatiivne, võib-olla olid uue nime kinnistumisel muud põhjused. Küll on tõsi see, et üks kuulsamatest bioloogidest, paljude liikide ristiisa Carl Linné, omistas sellele loomakesele nime </a:t>
            </a:r>
            <a:r>
              <a:rPr lang="et-EE" i="1"/>
              <a:t>Capreolus capreolus,</a:t>
            </a:r>
            <a:r>
              <a:rPr lang="et-EE"/>
              <a:t> mis maakeelde ümber panduna oleks „Kitseke kitseke“. Niivõrd prominentse autoriteediga ma ei vaidleks. Jääme meiegi siinjuures veel „metskitse“ juurde, aga anname endale aru, et see pole bioloogiliselt korrektne. Niisiis, uluki nimetus on metskits, isasloom on sokk, emasloom kits ja alla aastane isend tall. </a:t>
            </a:r>
            <a:endParaRPr lang="en-GB"/>
          </a:p>
          <a:p>
            <a:pPr marL="0" indent="0" algn="ctr" eaLnBrk="1" fontAlgn="auto" hangingPunct="1">
              <a:spcAft>
                <a:spcPts val="0"/>
              </a:spcAft>
              <a:buFont typeface="Calibri"/>
              <a:buNone/>
              <a:defRPr/>
            </a:pPr>
            <a:endParaRPr/>
          </a:p>
        </p:txBody>
      </p:sp>
      <p:sp>
        <p:nvSpPr>
          <p:cNvPr id="5123" name="Content Placeholder 2"/>
          <p:cNvSpPr>
            <a:spLocks noGrp="1"/>
          </p:cNvSpPr>
          <p:nvPr>
            <p:ph idx="4294967295"/>
          </p:nvPr>
        </p:nvSpPr>
        <p:spPr>
          <a:xfrm>
            <a:off x="539750" y="1412875"/>
            <a:ext cx="8229600" cy="4752975"/>
          </a:xfrm>
        </p:spPr>
        <p:txBody>
          <a:bodyPr/>
          <a:lstStyle/>
          <a:p>
            <a:pPr eaLnBrk="1" hangingPunct="1">
              <a:buFont typeface="Calibri" panose="020F0502020204030204" pitchFamily="34" charset="0"/>
              <a:buNone/>
            </a:pPr>
            <a:endParaRPr lang="en-GB" altLang="et-EE" sz="2800">
              <a:latin typeface="Calibri" panose="020F0502020204030204" pitchFamily="34" charset="0"/>
            </a:endParaRPr>
          </a:p>
          <a:p>
            <a:pPr eaLnBrk="1" hangingPunct="1">
              <a:buFont typeface="Calibri" panose="020F0502020204030204" pitchFamily="34" charset="0"/>
              <a:buNone/>
            </a:pPr>
            <a:endParaRPr lang="en-GB" altLang="et-EE" sz="2800">
              <a:latin typeface="Calibri" panose="020F0502020204030204" pitchFamily="34" charset="0"/>
            </a:endParaRPr>
          </a:p>
          <a:p>
            <a:pPr eaLnBrk="1" hangingPunct="1">
              <a:buFont typeface="Calibri" panose="020F0502020204030204" pitchFamily="34" charset="0"/>
              <a:buNone/>
            </a:pPr>
            <a:endParaRPr lang="en-GB" altLang="et-EE" sz="2800">
              <a:latin typeface="Calibri" panose="020F0502020204030204" pitchFamily="34" charset="0"/>
            </a:endParaRPr>
          </a:p>
          <a:p>
            <a:pPr eaLnBrk="1" hangingPunct="1">
              <a:buFont typeface="Calibri" panose="020F0502020204030204" pitchFamily="34" charset="0"/>
              <a:buNone/>
            </a:pPr>
            <a:endParaRPr lang="en-GB" altLang="et-EE" sz="2800">
              <a:latin typeface="Calibri" panose="020F0502020204030204" pitchFamily="34" charset="0"/>
            </a:endParaRPr>
          </a:p>
          <a:p>
            <a:pPr eaLnBrk="1" hangingPunct="1">
              <a:buFont typeface="Calibri" panose="020F0502020204030204" pitchFamily="34" charset="0"/>
              <a:buNone/>
            </a:pPr>
            <a:endParaRPr lang="en-GB" altLang="et-EE" sz="2800">
              <a:latin typeface="Calibri" panose="020F0502020204030204" pitchFamily="34" charset="0"/>
            </a:endParaRPr>
          </a:p>
          <a:p>
            <a:pPr eaLnBrk="1" hangingPunct="1">
              <a:buFont typeface="Arial" panose="020B0604020202020204" pitchFamily="34" charset="0"/>
              <a:buChar char="•"/>
            </a:pPr>
            <a:endParaRPr altLang="et-EE" sz="2800">
              <a:latin typeface="Calibri" panose="020F0502020204030204" pitchFamily="34" charset="0"/>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p:txBody>
          <a:bodyPr/>
          <a:lstStyle/>
          <a:p>
            <a:pPr eaLnBrk="1" hangingPunct="1"/>
            <a:r>
              <a:rPr lang="en-GB" altLang="et-EE">
                <a:latin typeface="Calibri" panose="020F0502020204030204" pitchFamily="34" charset="0"/>
              </a:rPr>
              <a:t>Metskits liikluses</a:t>
            </a:r>
          </a:p>
        </p:txBody>
      </p:sp>
      <p:sp>
        <p:nvSpPr>
          <p:cNvPr id="4" name="Content Placeholder 3"/>
          <p:cNvSpPr>
            <a:spLocks noGrp="1"/>
          </p:cNvSpPr>
          <p:nvPr>
            <p:ph idx="1"/>
          </p:nvPr>
        </p:nvSpPr>
        <p:spPr>
          <a:xfrm>
            <a:off x="457200" y="1371600"/>
            <a:ext cx="8077200" cy="1371600"/>
          </a:xfrm>
        </p:spPr>
        <p:txBody>
          <a:bodyPr>
            <a:normAutofit fontScale="47500" lnSpcReduction="20000"/>
          </a:bodyPr>
          <a:lstStyle/>
          <a:p>
            <a:pPr eaLnBrk="1" fontAlgn="auto" hangingPunct="1">
              <a:spcAft>
                <a:spcPts val="0"/>
              </a:spcAft>
              <a:buFont typeface="Calibri" panose="020F0502020204030204" pitchFamily="34" charset="0"/>
              <a:buNone/>
              <a:defRPr/>
            </a:pPr>
            <a:r>
              <a:rPr lang="en-GB"/>
              <a:t>          </a:t>
            </a:r>
            <a:r>
              <a:rPr lang="et-EE"/>
              <a:t>Kuigi Eestis on teiste Euroopa riikidega võrreldes loodust rohkem ja inimeste asustustihedus väiksem, ei püsi inimesed siiski ju paigal vaid sõidavad ringi. Ega ka metsloomad, sh neist Eestis arvukaimad metskitsed paigal püsi, vaid rändavad. Seda nii suvitus- ja talvitusalade vahel, toidu otsingul, jooksuajal, elupiirkonna laiendamisel kui ka noorena iseseisvudes. Nii ristuvadki inimeste ja metskitsede teed üpris tihti ja kui kohtuvad inimene mootorsõidukiga ja metskits jalgsi, on selge et erinevate kiiruste tõttu saab keegi ilmselt viga. Rebasest suuremate ulukitega juhtuvatest liiklusõnnetustest Eestis on registreeritud enim õnnetusi just metskitsedega, ca 1500-2000 õnnetust aastas, mis teeb umbes 1 kuni 1,5 protsenti kitsede asurkonnast Eestis</a:t>
            </a:r>
            <a:r>
              <a:rPr lang="en-GB"/>
              <a:t>.</a:t>
            </a:r>
          </a:p>
        </p:txBody>
      </p:sp>
      <p:pic>
        <p:nvPicPr>
          <p:cNvPr id="28676" name="Content Placeholder 5" descr="IMG_1315.jpg"/>
          <p:cNvPicPr>
            <a:picLocks noGrp="1" noChangeAspect="1"/>
          </p:cNvPicPr>
          <p:nvPr>
            <p:ph idx="2"/>
          </p:nvPr>
        </p:nvPicPr>
        <p:blipFill>
          <a:blip r:embed="rId3">
            <a:extLst>
              <a:ext uri="{28A0092B-C50C-407E-A947-70E740481C1C}">
                <a14:useLocalDpi xmlns:a14="http://schemas.microsoft.com/office/drawing/2010/main" val="0"/>
              </a:ext>
            </a:extLst>
          </a:blip>
          <a:srcRect/>
          <a:stretch>
            <a:fillRect/>
          </a:stretch>
        </p:blipFill>
        <p:spPr>
          <a:xfrm>
            <a:off x="1981200" y="2971800"/>
            <a:ext cx="4876800" cy="2971800"/>
          </a:xfrm>
        </p:spPr>
      </p:pic>
      <p:sp>
        <p:nvSpPr>
          <p:cNvPr id="5" name="Content Placeholder 3"/>
          <p:cNvSpPr txBox="1">
            <a:spLocks/>
          </p:cNvSpPr>
          <p:nvPr/>
        </p:nvSpPr>
        <p:spPr bwMode="auto">
          <a:xfrm rot="10800000" flipV="1">
            <a:off x="1143000" y="6172200"/>
            <a:ext cx="7543800" cy="381000"/>
          </a:xfrm>
          <a:prstGeom prst="rect">
            <a:avLst/>
          </a:prstGeom>
          <a:noFill/>
          <a:ln w="9525">
            <a:noFill/>
            <a:miter lim="800000"/>
            <a:headEnd/>
            <a:tailEnd/>
          </a:ln>
        </p:spPr>
        <p:txBody>
          <a:bodyPr>
            <a:normAutofit fontScale="77500" lnSpcReduction="20000"/>
          </a:bodyPr>
          <a:lstStyle/>
          <a:p>
            <a:pPr marL="342900" indent="-342900" eaLnBrk="1" fontAlgn="auto" hangingPunct="1">
              <a:spcBef>
                <a:spcPct val="20000"/>
              </a:spcBef>
              <a:spcAft>
                <a:spcPts val="0"/>
              </a:spcAft>
              <a:buClr>
                <a:srgbClr val="000000"/>
              </a:buClr>
              <a:buSzPct val="100000"/>
              <a:buFont typeface="Calibri" pitchFamily="34" charset="0"/>
              <a:buNone/>
              <a:defRPr/>
            </a:pPr>
            <a:r>
              <a:rPr lang="en-GB" sz="2800" kern="0" dirty="0">
                <a:solidFill>
                  <a:srgbClr val="000000"/>
                </a:solidFill>
                <a:latin typeface="Calibri"/>
                <a:cs typeface="Arial" charset="0"/>
              </a:rPr>
              <a:t>          </a:t>
            </a:r>
            <a:r>
              <a:rPr lang="en-GB" sz="2800" kern="0" dirty="0" err="1">
                <a:solidFill>
                  <a:srgbClr val="000000"/>
                </a:solidFill>
                <a:latin typeface="Calibri"/>
                <a:cs typeface="Arial" charset="0"/>
              </a:rPr>
              <a:t>Metskitsedega</a:t>
            </a:r>
            <a:r>
              <a:rPr lang="en-GB" sz="2800" kern="0" dirty="0">
                <a:solidFill>
                  <a:srgbClr val="000000"/>
                </a:solidFill>
                <a:latin typeface="Calibri"/>
                <a:cs typeface="Arial" charset="0"/>
              </a:rPr>
              <a:t> </a:t>
            </a:r>
            <a:r>
              <a:rPr lang="en-GB" sz="2800" kern="0" dirty="0" err="1">
                <a:solidFill>
                  <a:srgbClr val="000000"/>
                </a:solidFill>
                <a:latin typeface="Calibri"/>
                <a:cs typeface="Arial" charset="0"/>
              </a:rPr>
              <a:t>juhtub</a:t>
            </a:r>
            <a:r>
              <a:rPr lang="en-GB" sz="2800" kern="0" dirty="0">
                <a:solidFill>
                  <a:srgbClr val="000000"/>
                </a:solidFill>
                <a:latin typeface="Calibri"/>
                <a:cs typeface="Arial" charset="0"/>
              </a:rPr>
              <a:t> </a:t>
            </a:r>
            <a:r>
              <a:rPr lang="en-GB" sz="2800" kern="0" dirty="0" err="1">
                <a:solidFill>
                  <a:srgbClr val="000000"/>
                </a:solidFill>
                <a:latin typeface="Calibri"/>
                <a:cs typeface="Arial" charset="0"/>
              </a:rPr>
              <a:t>Eestis</a:t>
            </a:r>
            <a:r>
              <a:rPr lang="en-GB" sz="2800" kern="0" dirty="0">
                <a:solidFill>
                  <a:srgbClr val="000000"/>
                </a:solidFill>
                <a:latin typeface="Calibri"/>
                <a:cs typeface="Arial" charset="0"/>
              </a:rPr>
              <a:t> </a:t>
            </a:r>
            <a:r>
              <a:rPr lang="en-GB" sz="2800" kern="0" dirty="0" err="1">
                <a:solidFill>
                  <a:srgbClr val="000000"/>
                </a:solidFill>
                <a:latin typeface="Calibri"/>
                <a:cs typeface="Arial" charset="0"/>
              </a:rPr>
              <a:t>kuni</a:t>
            </a:r>
            <a:r>
              <a:rPr lang="en-GB" sz="2800" kern="0" dirty="0">
                <a:solidFill>
                  <a:srgbClr val="000000"/>
                </a:solidFill>
                <a:latin typeface="Calibri"/>
                <a:cs typeface="Arial" charset="0"/>
              </a:rPr>
              <a:t> 2000 </a:t>
            </a:r>
            <a:r>
              <a:rPr lang="en-GB" sz="2800" kern="0" dirty="0" err="1">
                <a:solidFill>
                  <a:srgbClr val="000000"/>
                </a:solidFill>
                <a:latin typeface="Calibri"/>
                <a:cs typeface="Arial" charset="0"/>
              </a:rPr>
              <a:t>õnnetust</a:t>
            </a:r>
            <a:r>
              <a:rPr lang="en-GB" sz="2800" kern="0" dirty="0">
                <a:solidFill>
                  <a:srgbClr val="000000"/>
                </a:solidFill>
                <a:latin typeface="Calibri"/>
                <a:cs typeface="Arial" charset="0"/>
              </a:rPr>
              <a:t> </a:t>
            </a:r>
            <a:r>
              <a:rPr lang="en-GB" sz="2800" kern="0" dirty="0" err="1">
                <a:solidFill>
                  <a:srgbClr val="000000"/>
                </a:solidFill>
                <a:latin typeface="Calibri"/>
                <a:cs typeface="Arial" charset="0"/>
              </a:rPr>
              <a:t>aastas</a:t>
            </a:r>
            <a:r>
              <a:rPr lang="en-GB" sz="2800" kern="0" dirty="0">
                <a:solidFill>
                  <a:srgbClr val="000000"/>
                </a:solidFill>
                <a:latin typeface="Calibri"/>
                <a:cs typeface="Arial" charset="0"/>
              </a:rPr>
              <a:t>.</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274638"/>
            <a:ext cx="8229600" cy="411162"/>
          </a:xfrm>
        </p:spPr>
        <p:txBody>
          <a:bodyPr>
            <a:normAutofit fontScale="90000"/>
          </a:bodyPr>
          <a:lstStyle/>
          <a:p>
            <a:pPr eaLnBrk="1" fontAlgn="auto" hangingPunct="1">
              <a:spcBef>
                <a:spcPts val="0"/>
              </a:spcBef>
              <a:spcAft>
                <a:spcPts val="0"/>
              </a:spcAft>
              <a:defRPr/>
            </a:pPr>
            <a:r>
              <a:rPr lang="en-GB" err="1"/>
              <a:t>Metskits</a:t>
            </a:r>
            <a:r>
              <a:rPr lang="en-GB"/>
              <a:t> </a:t>
            </a:r>
            <a:r>
              <a:rPr lang="en-GB" err="1"/>
              <a:t>liigub</a:t>
            </a:r>
            <a:r>
              <a:rPr lang="en-GB"/>
              <a:t> </a:t>
            </a:r>
            <a:r>
              <a:rPr lang="en-GB" err="1"/>
              <a:t>hämaras</a:t>
            </a:r>
            <a:endParaRPr lang="en-GB"/>
          </a:p>
        </p:txBody>
      </p:sp>
      <p:sp>
        <p:nvSpPr>
          <p:cNvPr id="6" name="Content Placeholder 5"/>
          <p:cNvSpPr>
            <a:spLocks noGrp="1"/>
          </p:cNvSpPr>
          <p:nvPr>
            <p:ph idx="1"/>
          </p:nvPr>
        </p:nvSpPr>
        <p:spPr>
          <a:xfrm>
            <a:off x="457200" y="838200"/>
            <a:ext cx="8229600" cy="5287963"/>
          </a:xfrm>
        </p:spPr>
        <p:txBody>
          <a:bodyPr>
            <a:normAutofit fontScale="47500" lnSpcReduction="20000"/>
          </a:bodyPr>
          <a:lstStyle/>
          <a:p>
            <a:pPr eaLnBrk="1" fontAlgn="auto" hangingPunct="1">
              <a:spcAft>
                <a:spcPts val="0"/>
              </a:spcAft>
              <a:buFont typeface="Calibri" panose="020F0502020204030204" pitchFamily="34" charset="0"/>
              <a:buNone/>
              <a:defRPr/>
            </a:pPr>
            <a:r>
              <a:rPr lang="en-GB"/>
              <a:t>        </a:t>
            </a:r>
            <a:r>
              <a:rPr lang="et-EE"/>
              <a:t>Metskitsed on elupaikade suhtes üldiselt tolerantsed ja elavad Eestis nii metsades kui ka mosaiiksel kultuurmaastikul. Just seetõttu ongi nende arvukus võrreldes teiste suurte ulukitega kõrgem ja seetõttu satuvad nad ka kõige rohkem liiklusõnnetustesse. Kõige riskantsemad ajad liikluses, mil metskitsega on kõige suurem tõenäosus maanteel kohtuda</a:t>
            </a:r>
            <a:r>
              <a:rPr lang="en-GB"/>
              <a:t>,</a:t>
            </a:r>
            <a:r>
              <a:rPr lang="et-EE"/>
              <a:t> on pika hämarikuajaga varahommikud ja õhtud ajavahemikul maist septembrini - paar tundi enne kuni paar tundi pärast päikesetõusu ning paar tundi enne kuni paar tundi pärast päikeseloojangut. Kitsede aktiivsust suurendab oluliselt jooksuaeg – juulis-augustis. Tuleb arvestada, et tüüpilise sõralisena liigub meie aastaloom enamasti karjas, mille liikmed järgnevad juhtloomale, hoidudes talle võimalikult lähedale. Seepärast peab metskitse maanteele hüppamisel olema autojuht eriti ettevaatlik, sest suure tõenäosusega ilmub võsast veel teine ja kolmas või enamgi loomi. Kohad, kus Eestis metskitsedega enim õnnetusi on juhtunud jäävad kõrge liiklussagedusega maanteelõikudele, kus ümbritsevat maastikku on inimene juba tugevalt mõjutanud. Sellised kohad jäävad nt Tallinna lähistel, Rannamõisa maanteel Tiskre elamurajooni lähistele, kus ühel pool teed on kitsedele ahvatlev toitumisala – endised rohtunud põllud, teisel pool teed aga kasvavad endisel rannatasandikul juba eramud. Kitsedel on aga endiselt esivanemate mäluna meeles, et siitkaudu sai hästi piki soiseid ja rammusa rohuga rannatasandikke liikuda Kakumäe metsadesse ja tagasi. Teine sarnane kõrge õnnetuste arvuga lõik asub Tallinn-Narva mnt-l Jõelähtmel, Jägala jõe silla ümbruses, kus asub samuti kitsede ajalooline liikumiskoridor, jõe kallastel põhja-lõuna suunas, inimene aga on ristanud selle koridoriga oma intensiivse liiklusega maantee. Enamasti on liiklusõnnetused metskitsega suhteliselt kergesti ära hoitavad, aga selleks peavad õigesti käituma nii teede ehitajad kui ka mootorsõidukite juhid. Ehitajad peaks rajama transpordi taristule kitsedele ohutuid läbipääse, milleks on sobivaimad lahendused ökoduktid ehk rohesillad. Sõidukite juhtidel tuleks aga tänasest palju enam pidada kinni kiiruse piiranguist, vältida hämariku ja pimeda ajal sõitmist ning olla eriti tähelepanelik ulukite eest teel hoiatavate liiklusmärkide piirkonnas.</a:t>
            </a:r>
            <a:endParaRPr lang="en-GB"/>
          </a:p>
          <a:p>
            <a:pPr eaLnBrk="1" fontAlgn="auto" hangingPunct="1">
              <a:spcAft>
                <a:spcPts val="0"/>
              </a:spcAft>
              <a:buFont typeface="Calibri"/>
              <a:buChar char="•"/>
              <a:defRPr/>
            </a:pPr>
            <a:endParaRPr lang="en-GB"/>
          </a:p>
          <a:p>
            <a:pPr eaLnBrk="1" fontAlgn="auto" hangingPunct="1">
              <a:spcAft>
                <a:spcPts val="0"/>
              </a:spcAft>
              <a:buFont typeface="Calibri"/>
              <a:buChar char="•"/>
              <a:defRPr/>
            </a:pPr>
            <a:endParaRPr lang="en-GB"/>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4"/>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685800"/>
            <a:ext cx="5762625" cy="2990850"/>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30723" name="Rectangle 5"/>
          <p:cNvSpPr>
            <a:spLocks noChangeArrowheads="1"/>
          </p:cNvSpPr>
          <p:nvPr/>
        </p:nvSpPr>
        <p:spPr bwMode="auto">
          <a:xfrm>
            <a:off x="1647825" y="3732213"/>
            <a:ext cx="4244975"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just"/>
            <a:r>
              <a:rPr lang="et-EE" altLang="et-EE" sz="1400"/>
              <a:t>Lastud sokkude vanuseline jaotumus 2007. a</a:t>
            </a:r>
            <a:r>
              <a:rPr lang="en-GB" altLang="et-EE" sz="1400"/>
              <a:t>astal.</a:t>
            </a:r>
            <a:endParaRPr lang="et-EE" altLang="et-EE" sz="1400"/>
          </a:p>
        </p:txBody>
      </p:sp>
      <p:sp>
        <p:nvSpPr>
          <p:cNvPr id="30724" name="Rectangle 6"/>
          <p:cNvSpPr>
            <a:spLocks noChangeArrowheads="1"/>
          </p:cNvSpPr>
          <p:nvPr/>
        </p:nvSpPr>
        <p:spPr bwMode="auto">
          <a:xfrm>
            <a:off x="762000" y="4132263"/>
            <a:ext cx="5181600" cy="1155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t-EE" altLang="et-EE" sz="1400"/>
              <a:t>Jahimehed kütivad loodusest seda, mida seal on kõige rohkem. Vastupidiselt üldlevinud arusaamale, et jahitakse ainult suurte sarvedega ja tugevaid sokkusid, näitab diagramm ilmekalt, et saagi lõviosa moodustavad noored (1 – 3 a) sokud, kes jooksuajal ei pääse kitsede juures löögile. </a:t>
            </a:r>
          </a:p>
        </p:txBody>
      </p:sp>
      <p:sp>
        <p:nvSpPr>
          <p:cNvPr id="30725" name="Title 7"/>
          <p:cNvSpPr>
            <a:spLocks noGrp="1"/>
          </p:cNvSpPr>
          <p:nvPr>
            <p:ph type="title"/>
          </p:nvPr>
        </p:nvSpPr>
        <p:spPr>
          <a:xfrm>
            <a:off x="457200" y="274638"/>
            <a:ext cx="8077200" cy="334962"/>
          </a:xfrm>
        </p:spPr>
        <p:txBody>
          <a:bodyPr/>
          <a:lstStyle/>
          <a:p>
            <a:r>
              <a:rPr lang="en-GB" altLang="et-EE">
                <a:latin typeface="Calibri" panose="020F0502020204030204" pitchFamily="34" charset="0"/>
              </a:rPr>
              <a:t>Kitsejaht</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ealkiri 2"/>
          <p:cNvSpPr>
            <a:spLocks noGrp="1"/>
          </p:cNvSpPr>
          <p:nvPr>
            <p:ph type="title"/>
          </p:nvPr>
        </p:nvSpPr>
        <p:spPr/>
        <p:txBody>
          <a:bodyPr/>
          <a:lstStyle/>
          <a:p>
            <a:r>
              <a:rPr lang="et-EE" dirty="0"/>
              <a:t>Toitumisstrateegist ja jahimeeste rollist</a:t>
            </a:r>
          </a:p>
        </p:txBody>
      </p:sp>
      <p:sp>
        <p:nvSpPr>
          <p:cNvPr id="4" name="Sisu kohatäide 3"/>
          <p:cNvSpPr>
            <a:spLocks noGrp="1"/>
          </p:cNvSpPr>
          <p:nvPr>
            <p:ph idx="1"/>
          </p:nvPr>
        </p:nvSpPr>
        <p:spPr/>
        <p:txBody>
          <a:bodyPr/>
          <a:lstStyle/>
          <a:p>
            <a:pPr marL="0" indent="0">
              <a:buNone/>
            </a:pPr>
            <a:r>
              <a:rPr lang="et-EE" sz="2000" dirty="0"/>
              <a:t>Nüüd lisame lõppu lühidalt, kuidas hirvlased ja nende toitumisstrateegia mõjutab keskkonda üldiselt.</a:t>
            </a:r>
            <a:br>
              <a:rPr lang="et-EE" dirty="0">
                <a:solidFill>
                  <a:schemeClr val="tx1"/>
                </a:solidFill>
              </a:rPr>
            </a:br>
            <a:r>
              <a:rPr lang="et-EE" sz="2000" dirty="0"/>
              <a:t>Liitmao väikesest mahust tingitud toitumisstrateegial, mis vähemalt kaudselt on seotud territoriaalse eluviisiga, on populatsiooni püsimise mõttes nii head kui halvad küljed. Ühelt poolt takistab territoriaalne eluviis toidubaasi kurnamist ja kiirendab uute elupaikade hõivamist, teisalt jälle – mitme hirvlaseliigiga samu elupaiku asustades jääb metskits toidukonkurentsis kaotajaks. Tõsi küll, siin ja praegu ei ole metskitse, põdra ja punahirve toidukonkurents oluliseks teemaks. Selliseid olukordi on siiski reaalselt ette tulnud. Näiteks: aastakümneid tagasi metskits (peaaegu) kadus ühest ülitiheda hirveasurkonna poolt asustatud piirkonnast Lätimaal. Sealne tuntud ulukibioloog, ühtlasi jahimees, nimetas hirvede poolt „ümberkujundatud“ metsa preeriaks. Vähe sellest, et seal ei edenenud ükski metsakultuur, isegi alustaimestik oli muutunud. Punahirv leidis ikka veel söödavat, metskits enam mitte. Teoreetiliselt võib niisugune situatsioon kujuneda ka siinmail. Jahimeeste ülesandeks on koostöös huntide ja ilvestega seda vältida.</a:t>
            </a:r>
          </a:p>
        </p:txBody>
      </p:sp>
    </p:spTree>
    <p:extLst>
      <p:ext uri="{BB962C8B-B14F-4D97-AF65-F5344CB8AC3E}">
        <p14:creationId xmlns:p14="http://schemas.microsoft.com/office/powerpoint/2010/main" val="126994890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tle 1"/>
          <p:cNvSpPr>
            <a:spLocks noGrp="1"/>
          </p:cNvSpPr>
          <p:nvPr>
            <p:ph type="title"/>
          </p:nvPr>
        </p:nvSpPr>
        <p:spPr/>
        <p:txBody>
          <a:bodyPr/>
          <a:lstStyle/>
          <a:p>
            <a:pPr eaLnBrk="1" hangingPunct="1"/>
            <a:r>
              <a:rPr lang="en-GB" altLang="et-EE">
                <a:latin typeface="Calibri" panose="020F0502020204030204" pitchFamily="34" charset="0"/>
              </a:rPr>
              <a:t>Autorid ja koostajad</a:t>
            </a:r>
          </a:p>
        </p:txBody>
      </p:sp>
      <p:sp>
        <p:nvSpPr>
          <p:cNvPr id="31747" name="Content Placeholder 2"/>
          <p:cNvSpPr>
            <a:spLocks noGrp="1"/>
          </p:cNvSpPr>
          <p:nvPr>
            <p:ph idx="1"/>
          </p:nvPr>
        </p:nvSpPr>
        <p:spPr/>
        <p:txBody>
          <a:bodyPr/>
          <a:lstStyle/>
          <a:p>
            <a:pPr eaLnBrk="1" hangingPunct="1"/>
            <a:r>
              <a:rPr lang="en-GB" altLang="et-EE" sz="2400">
                <a:latin typeface="Calibri" panose="020F0502020204030204" pitchFamily="34" charset="0"/>
              </a:rPr>
              <a:t>Materjalis on kasutatud põhiliselt Tiit Randveeri tekste. Mõned lood on Kaarel Roh</a:t>
            </a:r>
            <a:r>
              <a:rPr lang="et-EE" altLang="et-EE" sz="2400">
                <a:latin typeface="Calibri" panose="020F0502020204030204" pitchFamily="34" charset="0"/>
              </a:rPr>
              <a:t>ti</a:t>
            </a:r>
            <a:r>
              <a:rPr lang="en-GB" altLang="et-EE" sz="2400">
                <a:latin typeface="Calibri" panose="020F0502020204030204" pitchFamily="34" charset="0"/>
              </a:rPr>
              <a:t>lt, Vahur Sepalt ning liiklusest kõneleb Lauri Klein.</a:t>
            </a:r>
          </a:p>
          <a:p>
            <a:pPr eaLnBrk="1" hangingPunct="1"/>
            <a:r>
              <a:rPr lang="en-GB" altLang="et-EE" sz="2400">
                <a:latin typeface="Calibri" panose="020F0502020204030204" pitchFamily="34" charset="0"/>
              </a:rPr>
              <a:t>Enamiku fotode autor on Tarmo Mikussaar, mõned pildid on Kaarel Roh</a:t>
            </a:r>
            <a:r>
              <a:rPr lang="et-EE" altLang="et-EE" sz="2400">
                <a:latin typeface="Calibri" panose="020F0502020204030204" pitchFamily="34" charset="0"/>
              </a:rPr>
              <a:t>ti</a:t>
            </a:r>
            <a:r>
              <a:rPr lang="en-GB" altLang="et-EE" sz="2400">
                <a:latin typeface="Calibri" panose="020F0502020204030204" pitchFamily="34" charset="0"/>
              </a:rPr>
              <a:t>lt. Joonistus Leo Lättilt.</a:t>
            </a:r>
          </a:p>
          <a:p>
            <a:pPr eaLnBrk="1" hangingPunct="1"/>
            <a:r>
              <a:rPr lang="en-GB" altLang="et-EE" sz="2400">
                <a:latin typeface="Calibri" panose="020F0502020204030204" pitchFamily="34" charset="0"/>
              </a:rPr>
              <a:t>Koostasid: Helen Arusoo (Aasta looma kodulehe toimetus), Kaarel Roht (Eesti Jahimeeste Selts), Mats Kangur (Aasta looma kodulehe toimetus) ja Tõnis Korts (Eesti Jahimeeste Selts).</a:t>
            </a:r>
          </a:p>
          <a:p>
            <a:pPr eaLnBrk="1" hangingPunct="1"/>
            <a:endParaRPr lang="en-GB" altLang="et-EE" sz="2400">
              <a:latin typeface="Calibri" panose="020F0502020204030204" pitchFamily="34"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8"/>
          <p:cNvSpPr>
            <a:spLocks noGrp="1"/>
          </p:cNvSpPr>
          <p:nvPr>
            <p:ph type="title"/>
          </p:nvPr>
        </p:nvSpPr>
        <p:spPr/>
        <p:txBody>
          <a:bodyPr/>
          <a:lstStyle/>
          <a:p>
            <a:pPr eaLnBrk="1" hangingPunct="1"/>
            <a:r>
              <a:rPr lang="en-GB" altLang="et-EE">
                <a:latin typeface="Calibri" panose="020F0502020204030204" pitchFamily="34" charset="0"/>
              </a:rPr>
              <a:t>Torukarvad</a:t>
            </a:r>
          </a:p>
        </p:txBody>
      </p:sp>
      <p:sp>
        <p:nvSpPr>
          <p:cNvPr id="20" name="Content Placeholder 19"/>
          <p:cNvSpPr>
            <a:spLocks noGrp="1"/>
          </p:cNvSpPr>
          <p:nvPr>
            <p:ph idx="1"/>
          </p:nvPr>
        </p:nvSpPr>
        <p:spPr>
          <a:xfrm>
            <a:off x="457200" y="1600200"/>
            <a:ext cx="4038600" cy="4525963"/>
          </a:xfrm>
        </p:spPr>
        <p:txBody>
          <a:bodyPr>
            <a:normAutofit fontScale="47500" lnSpcReduction="20000"/>
          </a:bodyPr>
          <a:lstStyle/>
          <a:p>
            <a:pPr eaLnBrk="1" fontAlgn="auto" hangingPunct="1">
              <a:spcAft>
                <a:spcPts val="0"/>
              </a:spcAft>
              <a:buFont typeface="Calibri" panose="020F0502020204030204" pitchFamily="34" charset="0"/>
              <a:buNone/>
              <a:defRPr/>
            </a:pPr>
            <a:r>
              <a:rPr lang="en-GB"/>
              <a:t>          </a:t>
            </a:r>
            <a:r>
              <a:rPr lang="et-EE"/>
              <a:t>Metskitse kasukas koosneb torukarvadest. See tähendab, et karv on seest õõnes. Torukarv on halb soojusjuht. Aitab keha hoida nii kuuma kui külma eest. Samas on karvad haprad. Metskitse nahk ei sobi põrandavaibaks.</a:t>
            </a:r>
            <a:br>
              <a:rPr lang="en-GB"/>
            </a:br>
            <a:r>
              <a:rPr lang="et-EE"/>
              <a:t>Lühematest, hõredamalt paiknevatest punakasruugetest karvadest koosnev suvekasukas tõmmatakse selga enamasti mai kuus. Mõnedel isenditel venib karvavahetus juunisse. Terved ja elujõulisemad loomad saavad selle tegevusega varem valmis. </a:t>
            </a:r>
            <a:br>
              <a:rPr lang="en-GB"/>
            </a:br>
            <a:r>
              <a:rPr lang="et-EE"/>
              <a:t>Kevadel sündinud tallede karvastikus püsivad tähnid augusti kuuni.</a:t>
            </a:r>
            <a:br>
              <a:rPr lang="en-GB"/>
            </a:br>
            <a:r>
              <a:rPr lang="et-EE"/>
              <a:t>Septembri teisel poolel ja oktoobris muudavad kitsed jälle värvi. Talvekasukas on hallikaspruun. Raagus metsaga ühte värvi. Karvad on pikemad ja paiknevad tihedamalt. Hea kaitse külma vastu. Kasukakandja teab, et lumel magada ei tohi. Sulaveest niiskunud karvastik enam sooja ei hoia. </a:t>
            </a:r>
            <a:br>
              <a:rPr lang="en-GB"/>
            </a:br>
            <a:r>
              <a:rPr lang="et-EE"/>
              <a:t>Tagumikul kantakse nn sabapeeglit. Talvel on see valge, suvel kollakas-ruske. Seal paiknevad karvad on suhteliselt pikad. Erutuse korral või ohtu märgates sabapeeglit suurendatakse seal olevaid karvu puhevile ajades. See on hoiatus – märguanne teistele liigikaaslastele. </a:t>
            </a:r>
            <a:br>
              <a:rPr lang="en-GB"/>
            </a:br>
            <a:endParaRPr lang="en-GB"/>
          </a:p>
          <a:p>
            <a:pPr eaLnBrk="1" fontAlgn="auto" hangingPunct="1">
              <a:spcAft>
                <a:spcPts val="0"/>
              </a:spcAft>
              <a:buFont typeface="Calibri"/>
              <a:buChar char="•"/>
              <a:defRPr/>
            </a:pPr>
            <a:endParaRPr lang="en-GB"/>
          </a:p>
        </p:txBody>
      </p:sp>
      <p:pic>
        <p:nvPicPr>
          <p:cNvPr id="6148" name="Content Placeholder 21" descr="IMG_4925.jpg"/>
          <p:cNvPicPr>
            <a:picLocks noGrp="1" noChangeAspect="1"/>
          </p:cNvPicPr>
          <p:nvPr>
            <p:ph idx="2"/>
          </p:nvPr>
        </p:nvPicPr>
        <p:blipFill>
          <a:blip r:embed="rId2">
            <a:extLst>
              <a:ext uri="{28A0092B-C50C-407E-A947-70E740481C1C}">
                <a14:useLocalDpi xmlns:a14="http://schemas.microsoft.com/office/drawing/2010/main" val="0"/>
              </a:ext>
            </a:extLst>
          </a:blip>
          <a:srcRect/>
          <a:stretch>
            <a:fillRect/>
          </a:stretch>
        </p:blipFill>
        <p:spPr>
          <a:xfrm>
            <a:off x="5159375" y="1600200"/>
            <a:ext cx="3016250" cy="4525963"/>
          </a:xfr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4"/>
          <p:cNvSpPr>
            <a:spLocks noGrp="1"/>
          </p:cNvSpPr>
          <p:nvPr>
            <p:ph type="title"/>
          </p:nvPr>
        </p:nvSpPr>
        <p:spPr/>
        <p:txBody>
          <a:bodyPr/>
          <a:lstStyle/>
          <a:p>
            <a:pPr eaLnBrk="1" hangingPunct="1"/>
            <a:r>
              <a:rPr lang="en-GB" altLang="et-EE">
                <a:latin typeface="Calibri" panose="020F0502020204030204" pitchFamily="34" charset="0"/>
              </a:rPr>
              <a:t>Sabapeegel</a:t>
            </a:r>
          </a:p>
        </p:txBody>
      </p:sp>
      <p:pic>
        <p:nvPicPr>
          <p:cNvPr id="7171" name="Content Placeholder 6" descr="metskits e kaber capre.jpg"/>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1447800" y="1371600"/>
            <a:ext cx="5602288" cy="3733800"/>
          </a:xfrm>
        </p:spPr>
      </p:pic>
      <p:sp>
        <p:nvSpPr>
          <p:cNvPr id="7172" name="Rectangle 7"/>
          <p:cNvSpPr>
            <a:spLocks noChangeArrowheads="1"/>
          </p:cNvSpPr>
          <p:nvPr/>
        </p:nvSpPr>
        <p:spPr bwMode="auto">
          <a:xfrm rot="10800000" flipV="1">
            <a:off x="533400" y="5300663"/>
            <a:ext cx="73914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eaLnBrk="1" hangingPunct="1"/>
            <a:r>
              <a:rPr lang="et-EE" altLang="et-EE"/>
              <a:t>Tagumikul kantakse nn sabapeeglit. Talvel on see valge, suvel kollakas-ruske. Seal paiknevad karvad on suhteliselt pikad. Erutuse korral või ohtu märgates sabapeeglit suurendatakse seal olevaid karvu puhevile ajades. See on hoiatus – märguanne teistele liigikaaslastele. </a:t>
            </a:r>
            <a:endParaRPr lang="en-GB" altLang="et-EE"/>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26" name="Object 2"/>
          <p:cNvGraphicFramePr>
            <a:graphicFrameLocks noGrp="1" noChangeAspect="1"/>
          </p:cNvGraphicFramePr>
          <p:nvPr>
            <p:ph sz="half" idx="1"/>
          </p:nvPr>
        </p:nvGraphicFramePr>
        <p:xfrm>
          <a:off x="152400" y="914400"/>
          <a:ext cx="4572000" cy="3048000"/>
        </p:xfrm>
        <a:graphic>
          <a:graphicData uri="http://schemas.openxmlformats.org/presentationml/2006/ole">
            <mc:AlternateContent xmlns:mc="http://schemas.openxmlformats.org/markup-compatibility/2006">
              <mc:Choice xmlns:v="urn:schemas-microsoft-com:vml" Requires="v">
                <p:oleObj spid="_x0000_s1032" name="Image" r:id="rId3" imgW="2507755" imgH="1671837" progId="PhotoshopElements.Image.2">
                  <p:embed/>
                </p:oleObj>
              </mc:Choice>
              <mc:Fallback>
                <p:oleObj name="Image" r:id="rId3" imgW="2507755" imgH="1671837" progId="PhotoshopElements.Image.2">
                  <p:embed/>
                  <p:pic>
                    <p:nvPicPr>
                      <p:cNvPr id="0" name="Object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914400"/>
                        <a:ext cx="4572000" cy="304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28" name="Rectangle 6"/>
          <p:cNvSpPr>
            <a:spLocks noChangeArrowheads="1"/>
          </p:cNvSpPr>
          <p:nvPr/>
        </p:nvSpPr>
        <p:spPr bwMode="auto">
          <a:xfrm>
            <a:off x="457200" y="3963988"/>
            <a:ext cx="4114800" cy="94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t-EE" altLang="et-EE" sz="1400"/>
              <a:t>Mais-juunis vahetub hallikaspruun talvekarvastik punakaspruuni suvekarvastiku vastu. Noorloomadel vahetub karvastik esmalt pea ja kaela piirkonnas.</a:t>
            </a:r>
          </a:p>
        </p:txBody>
      </p:sp>
      <p:graphicFrame>
        <p:nvGraphicFramePr>
          <p:cNvPr id="1027" name="Object 3"/>
          <p:cNvGraphicFramePr>
            <a:graphicFrameLocks noGrp="1" noChangeAspect="1"/>
          </p:cNvGraphicFramePr>
          <p:nvPr>
            <p:ph sz="half" idx="2"/>
          </p:nvPr>
        </p:nvGraphicFramePr>
        <p:xfrm>
          <a:off x="4572000" y="968375"/>
          <a:ext cx="4572000" cy="2947988"/>
        </p:xfrm>
        <a:graphic>
          <a:graphicData uri="http://schemas.openxmlformats.org/presentationml/2006/ole">
            <mc:AlternateContent xmlns:mc="http://schemas.openxmlformats.org/markup-compatibility/2006">
              <mc:Choice xmlns:v="urn:schemas-microsoft-com:vml" Requires="v">
                <p:oleObj spid="_x0000_s1033" name="Image" r:id="rId5" imgW="3599169" imgH="2319095" progId="PhotoshopElements.Image.2">
                  <p:embed/>
                </p:oleObj>
              </mc:Choice>
              <mc:Fallback>
                <p:oleObj name="Image" r:id="rId5" imgW="3599169" imgH="2319095" progId="PhotoshopElements.Image.2">
                  <p:embed/>
                  <p:pic>
                    <p:nvPicPr>
                      <p:cNvPr id="0" name="Object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572000" y="968375"/>
                        <a:ext cx="4572000" cy="2947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029" name="Rectangle 10"/>
          <p:cNvSpPr>
            <a:spLocks noChangeArrowheads="1"/>
          </p:cNvSpPr>
          <p:nvPr/>
        </p:nvSpPr>
        <p:spPr bwMode="auto">
          <a:xfrm>
            <a:off x="5791200" y="4038600"/>
            <a:ext cx="24511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defRPr>
                <a:solidFill>
                  <a:schemeClr val="tx1"/>
                </a:solidFill>
                <a:latin typeface="Arial" panose="020B0604020202020204" pitchFamily="34" charset="0"/>
                <a:cs typeface="Arial" panose="020B0604020202020204" pitchFamily="34" charset="0"/>
              </a:defRPr>
            </a:lvl1pPr>
            <a:lvl2pPr marL="742950" indent="-285750">
              <a:defRPr>
                <a:solidFill>
                  <a:schemeClr val="tx1"/>
                </a:solidFill>
                <a:latin typeface="Arial" panose="020B0604020202020204" pitchFamily="34" charset="0"/>
                <a:cs typeface="Arial" panose="020B0604020202020204" pitchFamily="34" charset="0"/>
              </a:defRPr>
            </a:lvl2pPr>
            <a:lvl3pPr marL="1143000" indent="-228600">
              <a:defRPr>
                <a:solidFill>
                  <a:schemeClr val="tx1"/>
                </a:solidFill>
                <a:latin typeface="Arial" panose="020B0604020202020204" pitchFamily="34" charset="0"/>
                <a:cs typeface="Arial" panose="020B0604020202020204" pitchFamily="34" charset="0"/>
              </a:defRPr>
            </a:lvl3pPr>
            <a:lvl4pPr marL="1600200" indent="-228600">
              <a:defRPr>
                <a:solidFill>
                  <a:schemeClr val="tx1"/>
                </a:solidFill>
                <a:latin typeface="Arial" panose="020B0604020202020204" pitchFamily="34" charset="0"/>
                <a:cs typeface="Arial" panose="020B0604020202020204" pitchFamily="34" charset="0"/>
              </a:defRPr>
            </a:lvl4pPr>
            <a:lvl5pPr marL="2057400" indent="-22860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r>
              <a:rPr lang="et-EE" altLang="et-EE" sz="1400"/>
              <a:t>Punakaspruun suvekarvastik</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p:txBody>
          <a:bodyPr/>
          <a:lstStyle/>
          <a:p>
            <a:pPr eaLnBrk="1" hangingPunct="1"/>
            <a:r>
              <a:rPr lang="en-GB" altLang="et-EE">
                <a:latin typeface="Calibri" panose="020F0502020204030204" pitchFamily="34" charset="0"/>
              </a:rPr>
              <a:t>Sarvede kasvuaeg</a:t>
            </a:r>
          </a:p>
        </p:txBody>
      </p:sp>
      <p:sp>
        <p:nvSpPr>
          <p:cNvPr id="4" name="Content Placeholder 3"/>
          <p:cNvSpPr>
            <a:spLocks noGrp="1"/>
          </p:cNvSpPr>
          <p:nvPr>
            <p:ph idx="1"/>
          </p:nvPr>
        </p:nvSpPr>
        <p:spPr/>
        <p:txBody>
          <a:bodyPr>
            <a:normAutofit fontScale="40000" lnSpcReduction="20000"/>
          </a:bodyPr>
          <a:lstStyle/>
          <a:p>
            <a:pPr eaLnBrk="1" fontAlgn="auto" hangingPunct="1">
              <a:spcAft>
                <a:spcPts val="0"/>
              </a:spcAft>
              <a:buFont typeface="Calibri" panose="020F0502020204030204" pitchFamily="34" charset="0"/>
              <a:buNone/>
              <a:defRPr/>
            </a:pPr>
            <a:r>
              <a:rPr lang="en-GB"/>
              <a:t>          </a:t>
            </a:r>
            <a:r>
              <a:rPr lang="en-GB" sz="6000" err="1"/>
              <a:t>Isase</a:t>
            </a:r>
            <a:r>
              <a:rPr lang="en-GB" sz="6000"/>
              <a:t> </a:t>
            </a:r>
            <a:r>
              <a:rPr lang="en-GB" sz="6000" err="1"/>
              <a:t>metskitse</a:t>
            </a:r>
            <a:r>
              <a:rPr lang="en-GB" sz="6000"/>
              <a:t> </a:t>
            </a:r>
            <a:r>
              <a:rPr lang="en-GB" sz="6000" err="1"/>
              <a:t>sarved</a:t>
            </a:r>
            <a:r>
              <a:rPr lang="en-GB" sz="6000"/>
              <a:t> </a:t>
            </a:r>
            <a:r>
              <a:rPr lang="en-GB" sz="6000" err="1"/>
              <a:t>hakkavad</a:t>
            </a:r>
            <a:r>
              <a:rPr lang="en-GB" sz="6000"/>
              <a:t> </a:t>
            </a:r>
            <a:r>
              <a:rPr lang="en-GB" sz="6000" err="1"/>
              <a:t>kasvama</a:t>
            </a:r>
            <a:r>
              <a:rPr lang="en-GB" sz="6000"/>
              <a:t> </a:t>
            </a:r>
            <a:r>
              <a:rPr lang="en-GB" sz="6000" err="1"/>
              <a:t>umbes</a:t>
            </a:r>
            <a:r>
              <a:rPr lang="en-GB" sz="6000"/>
              <a:t> </a:t>
            </a:r>
            <a:r>
              <a:rPr lang="en-GB" sz="6000" err="1"/>
              <a:t>aastavahetusel</a:t>
            </a:r>
            <a:r>
              <a:rPr lang="en-GB" sz="6000"/>
              <a:t>, </a:t>
            </a:r>
            <a:r>
              <a:rPr lang="en-GB" sz="6000" err="1"/>
              <a:t>olles</a:t>
            </a:r>
            <a:r>
              <a:rPr lang="en-GB" sz="6000"/>
              <a:t> </a:t>
            </a:r>
            <a:r>
              <a:rPr lang="en-GB" sz="6000" err="1"/>
              <a:t>kasvuperioodil</a:t>
            </a:r>
            <a:r>
              <a:rPr lang="en-GB" sz="6000"/>
              <a:t> </a:t>
            </a:r>
            <a:r>
              <a:rPr lang="en-GB" sz="6000" err="1"/>
              <a:t>ümbritsetud</a:t>
            </a:r>
            <a:r>
              <a:rPr lang="en-GB" sz="6000"/>
              <a:t> </a:t>
            </a:r>
            <a:r>
              <a:rPr lang="en-GB" sz="6000" err="1"/>
              <a:t>pehme</a:t>
            </a:r>
            <a:r>
              <a:rPr lang="en-GB" sz="6000"/>
              <a:t> </a:t>
            </a:r>
            <a:r>
              <a:rPr lang="en-GB" sz="6000" err="1"/>
              <a:t>velvetisarnase</a:t>
            </a:r>
            <a:r>
              <a:rPr lang="en-GB" sz="6000"/>
              <a:t> </a:t>
            </a:r>
            <a:r>
              <a:rPr lang="en-GB" sz="6000" err="1"/>
              <a:t>nahaga</a:t>
            </a:r>
            <a:r>
              <a:rPr lang="en-GB" sz="6000"/>
              <a:t>. </a:t>
            </a:r>
            <a:r>
              <a:rPr lang="en-GB" sz="6000" err="1"/>
              <a:t>Kevadest</a:t>
            </a:r>
            <a:r>
              <a:rPr lang="en-GB" sz="6000"/>
              <a:t> </a:t>
            </a:r>
            <a:r>
              <a:rPr lang="en-GB" sz="6000" err="1"/>
              <a:t>sügiseni</a:t>
            </a:r>
            <a:r>
              <a:rPr lang="en-GB" sz="6000"/>
              <a:t> on </a:t>
            </a:r>
            <a:r>
              <a:rPr lang="en-GB" sz="6000" err="1"/>
              <a:t>sokul</a:t>
            </a:r>
            <a:r>
              <a:rPr lang="en-GB" sz="6000"/>
              <a:t> peas </a:t>
            </a:r>
            <a:r>
              <a:rPr lang="en-GB" sz="6000" err="1"/>
              <a:t>sarved</a:t>
            </a:r>
            <a:r>
              <a:rPr lang="en-GB" sz="6000"/>
              <a:t> </a:t>
            </a:r>
            <a:r>
              <a:rPr lang="en-GB" sz="6000" err="1"/>
              <a:t>ja</a:t>
            </a:r>
            <a:r>
              <a:rPr lang="en-GB" sz="6000"/>
              <a:t> </a:t>
            </a:r>
            <a:r>
              <a:rPr lang="en-GB" sz="6000" err="1"/>
              <a:t>sel</a:t>
            </a:r>
            <a:r>
              <a:rPr lang="en-GB" sz="6000"/>
              <a:t> </a:t>
            </a:r>
            <a:r>
              <a:rPr lang="en-GB" sz="6000" err="1"/>
              <a:t>ajal</a:t>
            </a:r>
            <a:r>
              <a:rPr lang="en-GB" sz="6000"/>
              <a:t> on </a:t>
            </a:r>
            <a:r>
              <a:rPr lang="en-GB" sz="6000" err="1"/>
              <a:t>sugupooli</a:t>
            </a:r>
            <a:r>
              <a:rPr lang="en-GB" sz="6000"/>
              <a:t> </a:t>
            </a:r>
            <a:r>
              <a:rPr lang="en-GB" sz="6000" err="1"/>
              <a:t>kerge</a:t>
            </a:r>
            <a:r>
              <a:rPr lang="en-GB" sz="6000"/>
              <a:t> </a:t>
            </a:r>
            <a:r>
              <a:rPr lang="en-GB" sz="6000" err="1"/>
              <a:t>eristada</a:t>
            </a:r>
            <a:r>
              <a:rPr lang="en-GB" sz="6000"/>
              <a:t>. </a:t>
            </a:r>
            <a:r>
              <a:rPr lang="en-GB" sz="6000" err="1"/>
              <a:t>Kevadel</a:t>
            </a:r>
            <a:r>
              <a:rPr lang="en-GB" sz="6000"/>
              <a:t> </a:t>
            </a:r>
            <a:r>
              <a:rPr lang="en-GB" sz="6000" err="1"/>
              <a:t>saavad</a:t>
            </a:r>
            <a:r>
              <a:rPr lang="en-GB" sz="6000"/>
              <a:t> </a:t>
            </a:r>
            <a:r>
              <a:rPr lang="en-GB" sz="6000" err="1"/>
              <a:t>sarved</a:t>
            </a:r>
            <a:r>
              <a:rPr lang="en-GB" sz="6000"/>
              <a:t> </a:t>
            </a:r>
            <a:r>
              <a:rPr lang="en-GB" sz="6000" err="1"/>
              <a:t>valmis</a:t>
            </a:r>
            <a:r>
              <a:rPr lang="en-GB" sz="6000"/>
              <a:t>, </a:t>
            </a:r>
            <a:r>
              <a:rPr lang="en-GB" sz="6000" err="1"/>
              <a:t>vanematel</a:t>
            </a:r>
            <a:r>
              <a:rPr lang="en-GB" sz="6000"/>
              <a:t> </a:t>
            </a:r>
            <a:r>
              <a:rPr lang="en-GB" sz="6000" err="1"/>
              <a:t>sokkudel</a:t>
            </a:r>
            <a:r>
              <a:rPr lang="en-GB" sz="6000"/>
              <a:t> </a:t>
            </a:r>
            <a:r>
              <a:rPr lang="en-GB" sz="6000" err="1"/>
              <a:t>pisut</a:t>
            </a:r>
            <a:r>
              <a:rPr lang="en-GB" sz="6000"/>
              <a:t> </a:t>
            </a:r>
            <a:r>
              <a:rPr lang="en-GB" sz="6000" err="1"/>
              <a:t>varem</a:t>
            </a:r>
            <a:r>
              <a:rPr lang="en-GB" sz="6000"/>
              <a:t> (</a:t>
            </a:r>
            <a:r>
              <a:rPr lang="en-GB" sz="6000" err="1"/>
              <a:t>aprillis</a:t>
            </a:r>
            <a:r>
              <a:rPr lang="en-GB" sz="6000"/>
              <a:t>), </a:t>
            </a:r>
            <a:r>
              <a:rPr lang="en-GB" sz="6000" err="1"/>
              <a:t>noorematel</a:t>
            </a:r>
            <a:r>
              <a:rPr lang="en-GB" sz="6000"/>
              <a:t> </a:t>
            </a:r>
            <a:r>
              <a:rPr lang="en-GB" sz="6000" err="1"/>
              <a:t>hiljem</a:t>
            </a:r>
            <a:r>
              <a:rPr lang="en-GB" sz="6000"/>
              <a:t>. </a:t>
            </a:r>
            <a:r>
              <a:rPr lang="en-GB" sz="6000" err="1"/>
              <a:t>Aastane</a:t>
            </a:r>
            <a:r>
              <a:rPr lang="en-GB" sz="6000"/>
              <a:t> </a:t>
            </a:r>
            <a:r>
              <a:rPr lang="en-GB" sz="6000" err="1"/>
              <a:t>sokupoiss</a:t>
            </a:r>
            <a:r>
              <a:rPr lang="en-GB" sz="6000"/>
              <a:t> </a:t>
            </a:r>
            <a:r>
              <a:rPr lang="en-GB" sz="6000" err="1"/>
              <a:t>võib</a:t>
            </a:r>
            <a:r>
              <a:rPr lang="en-GB" sz="6000"/>
              <a:t> </a:t>
            </a:r>
            <a:r>
              <a:rPr lang="en-GB" sz="6000" err="1"/>
              <a:t>veel</a:t>
            </a:r>
            <a:r>
              <a:rPr lang="en-GB" sz="6000"/>
              <a:t> </a:t>
            </a:r>
            <a:r>
              <a:rPr lang="en-GB" sz="6000" err="1"/>
              <a:t>juuniski</a:t>
            </a:r>
            <a:r>
              <a:rPr lang="en-GB" sz="6000"/>
              <a:t> olla </a:t>
            </a:r>
            <a:r>
              <a:rPr lang="en-GB" sz="6000" err="1"/>
              <a:t>karvaste</a:t>
            </a:r>
            <a:r>
              <a:rPr lang="en-GB" sz="6000"/>
              <a:t> </a:t>
            </a:r>
            <a:r>
              <a:rPr lang="en-GB" sz="6000" err="1"/>
              <a:t>sarvedega</a:t>
            </a:r>
            <a:r>
              <a:rPr lang="en-GB" sz="6000"/>
              <a:t>. </a:t>
            </a:r>
            <a:r>
              <a:rPr lang="en-GB" sz="6000" err="1"/>
              <a:t>Seejärel</a:t>
            </a:r>
            <a:r>
              <a:rPr lang="en-GB" sz="6000"/>
              <a:t> </a:t>
            </a:r>
            <a:r>
              <a:rPr lang="en-GB" sz="6000" err="1"/>
              <a:t>vabastatakse</a:t>
            </a:r>
            <a:r>
              <a:rPr lang="en-GB" sz="6000"/>
              <a:t> </a:t>
            </a:r>
            <a:r>
              <a:rPr lang="en-GB" sz="6000" err="1"/>
              <a:t>sarved</a:t>
            </a:r>
            <a:r>
              <a:rPr lang="en-GB" sz="6000"/>
              <a:t> </a:t>
            </a:r>
            <a:r>
              <a:rPr lang="en-GB" sz="6000" err="1"/>
              <a:t>vastu</a:t>
            </a:r>
            <a:r>
              <a:rPr lang="en-GB" sz="6000"/>
              <a:t> </a:t>
            </a:r>
            <a:r>
              <a:rPr lang="en-GB" sz="6000" err="1"/>
              <a:t>põõsaid</a:t>
            </a:r>
            <a:r>
              <a:rPr lang="en-GB" sz="6000"/>
              <a:t> </a:t>
            </a:r>
            <a:r>
              <a:rPr lang="en-GB" sz="6000" err="1"/>
              <a:t>ja</a:t>
            </a:r>
            <a:r>
              <a:rPr lang="en-GB" sz="6000"/>
              <a:t> </a:t>
            </a:r>
            <a:r>
              <a:rPr lang="en-GB" sz="6000" err="1"/>
              <a:t>puutüvesid</a:t>
            </a:r>
            <a:r>
              <a:rPr lang="en-GB" sz="6000"/>
              <a:t> </a:t>
            </a:r>
            <a:r>
              <a:rPr lang="en-GB" sz="6000" err="1"/>
              <a:t>hõõrudes</a:t>
            </a:r>
            <a:r>
              <a:rPr lang="en-GB" sz="6000"/>
              <a:t> </a:t>
            </a:r>
            <a:r>
              <a:rPr lang="en-GB" sz="6000" err="1"/>
              <a:t>nahast</a:t>
            </a:r>
            <a:r>
              <a:rPr lang="en-GB" sz="6000"/>
              <a:t>, </a:t>
            </a:r>
            <a:r>
              <a:rPr lang="en-GB" sz="6000" err="1"/>
              <a:t>misjärel</a:t>
            </a:r>
            <a:r>
              <a:rPr lang="en-GB" sz="6000"/>
              <a:t> need on </a:t>
            </a:r>
            <a:r>
              <a:rPr lang="en-GB" sz="6000" err="1"/>
              <a:t>valmis</a:t>
            </a:r>
            <a:r>
              <a:rPr lang="en-GB" sz="6000"/>
              <a:t> </a:t>
            </a:r>
            <a:r>
              <a:rPr lang="en-GB" sz="6000" err="1"/>
              <a:t>sihipäraseks</a:t>
            </a:r>
            <a:r>
              <a:rPr lang="en-GB" sz="6000"/>
              <a:t> </a:t>
            </a:r>
            <a:r>
              <a:rPr lang="en-GB" sz="6000" err="1"/>
              <a:t>kasutamiseks</a:t>
            </a:r>
            <a:r>
              <a:rPr lang="en-GB" sz="6000"/>
              <a:t>. </a:t>
            </a:r>
            <a:r>
              <a:rPr lang="en-GB" sz="6000" err="1"/>
              <a:t>Võiks</a:t>
            </a:r>
            <a:r>
              <a:rPr lang="en-GB" sz="6000"/>
              <a:t> </a:t>
            </a:r>
            <a:r>
              <a:rPr lang="en-GB" sz="6000" err="1"/>
              <a:t>arvata</a:t>
            </a:r>
            <a:r>
              <a:rPr lang="en-GB" sz="6000"/>
              <a:t>, et </a:t>
            </a:r>
            <a:r>
              <a:rPr lang="en-GB" sz="6000" err="1"/>
              <a:t>niisuguste</a:t>
            </a:r>
            <a:r>
              <a:rPr lang="en-GB" sz="6000"/>
              <a:t> „</a:t>
            </a:r>
            <a:r>
              <a:rPr lang="en-GB" sz="6000" err="1"/>
              <a:t>relvakujuliste</a:t>
            </a:r>
            <a:r>
              <a:rPr lang="en-GB" sz="6000"/>
              <a:t> </a:t>
            </a:r>
            <a:r>
              <a:rPr lang="en-GB" sz="6000" err="1"/>
              <a:t>esemete</a:t>
            </a:r>
            <a:r>
              <a:rPr lang="en-GB" sz="6000"/>
              <a:t>“  </a:t>
            </a:r>
            <a:r>
              <a:rPr lang="en-GB" sz="6000" err="1"/>
              <a:t>esmane</a:t>
            </a:r>
            <a:r>
              <a:rPr lang="en-GB" sz="6000"/>
              <a:t> </a:t>
            </a:r>
            <a:r>
              <a:rPr lang="en-GB" sz="6000" err="1"/>
              <a:t>otstarve</a:t>
            </a:r>
            <a:r>
              <a:rPr lang="en-GB" sz="6000"/>
              <a:t> on </a:t>
            </a:r>
            <a:r>
              <a:rPr lang="en-GB" sz="6000" err="1"/>
              <a:t>enesekaitse</a:t>
            </a:r>
            <a:r>
              <a:rPr lang="en-GB" sz="6000"/>
              <a:t> </a:t>
            </a:r>
            <a:r>
              <a:rPr lang="en-GB" sz="6000" err="1"/>
              <a:t>vaenlaste</a:t>
            </a:r>
            <a:r>
              <a:rPr lang="en-GB" sz="6000"/>
              <a:t> </a:t>
            </a:r>
            <a:r>
              <a:rPr lang="en-GB" sz="6000" err="1"/>
              <a:t>vastu</a:t>
            </a:r>
            <a:r>
              <a:rPr lang="en-GB" sz="6000"/>
              <a:t>, </a:t>
            </a:r>
            <a:r>
              <a:rPr lang="en-GB" sz="6000" err="1"/>
              <a:t>keda</a:t>
            </a:r>
            <a:r>
              <a:rPr lang="en-GB" sz="6000"/>
              <a:t> </a:t>
            </a:r>
            <a:r>
              <a:rPr lang="en-GB" sz="6000" err="1"/>
              <a:t>metskitsel</a:t>
            </a:r>
            <a:r>
              <a:rPr lang="en-GB" sz="6000"/>
              <a:t> </a:t>
            </a:r>
            <a:r>
              <a:rPr lang="en-GB" sz="6000" err="1"/>
              <a:t>jätkub</a:t>
            </a:r>
            <a:r>
              <a:rPr lang="en-GB" sz="6000"/>
              <a:t>, </a:t>
            </a:r>
            <a:r>
              <a:rPr lang="en-GB" sz="6000" err="1"/>
              <a:t>aga</a:t>
            </a:r>
            <a:r>
              <a:rPr lang="en-GB" sz="6000"/>
              <a:t> </a:t>
            </a:r>
            <a:r>
              <a:rPr lang="en-GB" sz="6000" err="1"/>
              <a:t>nii</a:t>
            </a:r>
            <a:r>
              <a:rPr lang="en-GB" sz="6000"/>
              <a:t> see </a:t>
            </a:r>
            <a:r>
              <a:rPr lang="en-GB" sz="6000" err="1"/>
              <a:t>siiski</a:t>
            </a:r>
            <a:r>
              <a:rPr lang="en-GB" sz="6000"/>
              <a:t> </a:t>
            </a:r>
            <a:r>
              <a:rPr lang="en-GB" sz="6000" err="1"/>
              <a:t>ei</a:t>
            </a:r>
            <a:r>
              <a:rPr lang="en-GB" sz="6000"/>
              <a:t> ole. </a:t>
            </a:r>
            <a:r>
              <a:rPr lang="en-GB" sz="6000" err="1"/>
              <a:t>Kiskjad</a:t>
            </a:r>
            <a:r>
              <a:rPr lang="en-GB" sz="6000"/>
              <a:t> </a:t>
            </a:r>
            <a:r>
              <a:rPr lang="en-GB" sz="6000" err="1"/>
              <a:t>ohustavad</a:t>
            </a:r>
            <a:r>
              <a:rPr lang="en-GB" sz="6000"/>
              <a:t> </a:t>
            </a:r>
            <a:r>
              <a:rPr lang="en-GB" sz="6000" err="1"/>
              <a:t>metskitsi</a:t>
            </a:r>
            <a:r>
              <a:rPr lang="en-GB" sz="6000"/>
              <a:t> </a:t>
            </a:r>
            <a:r>
              <a:rPr lang="en-GB" sz="6000" err="1"/>
              <a:t>aastaringselt</a:t>
            </a:r>
            <a:r>
              <a:rPr lang="en-GB" sz="6000"/>
              <a:t>, </a:t>
            </a:r>
            <a:r>
              <a:rPr lang="en-GB" sz="6000" err="1"/>
              <a:t>aga</a:t>
            </a:r>
            <a:r>
              <a:rPr lang="en-GB" sz="6000"/>
              <a:t> </a:t>
            </a:r>
            <a:r>
              <a:rPr lang="en-GB" sz="6000" err="1"/>
              <a:t>kõige</a:t>
            </a:r>
            <a:r>
              <a:rPr lang="en-GB" sz="6000"/>
              <a:t> </a:t>
            </a:r>
            <a:r>
              <a:rPr lang="en-GB" sz="6000" err="1"/>
              <a:t>enam</a:t>
            </a:r>
            <a:r>
              <a:rPr lang="en-GB" sz="6000"/>
              <a:t> </a:t>
            </a:r>
            <a:r>
              <a:rPr lang="en-GB" sz="6000" err="1"/>
              <a:t>siiski</a:t>
            </a:r>
            <a:r>
              <a:rPr lang="en-GB" sz="6000"/>
              <a:t> </a:t>
            </a:r>
            <a:r>
              <a:rPr lang="en-GB" sz="6000" err="1"/>
              <a:t>talvel</a:t>
            </a:r>
            <a:r>
              <a:rPr lang="en-GB" sz="6000"/>
              <a:t>. Aga just </a:t>
            </a:r>
            <a:r>
              <a:rPr lang="en-GB" sz="6000" err="1"/>
              <a:t>siis</a:t>
            </a:r>
            <a:r>
              <a:rPr lang="en-GB" sz="6000"/>
              <a:t> on </a:t>
            </a:r>
            <a:r>
              <a:rPr lang="en-GB" sz="6000" err="1"/>
              <a:t>sokud</a:t>
            </a:r>
            <a:r>
              <a:rPr lang="en-GB" sz="6000"/>
              <a:t> </a:t>
            </a:r>
            <a:r>
              <a:rPr lang="en-GB" sz="6000" err="1"/>
              <a:t>sarvitud</a:t>
            </a:r>
            <a:r>
              <a:rPr lang="en-GB" sz="6000"/>
              <a:t>. </a:t>
            </a:r>
          </a:p>
          <a:p>
            <a:pPr eaLnBrk="1" fontAlgn="auto" hangingPunct="1">
              <a:spcAft>
                <a:spcPts val="0"/>
              </a:spcAft>
              <a:buFont typeface="Calibri"/>
              <a:buNone/>
              <a:defRPr/>
            </a:pPr>
            <a:r>
              <a:rPr lang="en-GB" sz="6000"/>
              <a:t> </a:t>
            </a:r>
            <a:br>
              <a:rPr lang="en-GB"/>
            </a:br>
            <a:endParaRPr lang="en-GB"/>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3"/>
          <p:cNvSpPr>
            <a:spLocks noGrp="1"/>
          </p:cNvSpPr>
          <p:nvPr>
            <p:ph type="title"/>
          </p:nvPr>
        </p:nvSpPr>
        <p:spPr/>
        <p:txBody>
          <a:bodyPr/>
          <a:lstStyle/>
          <a:p>
            <a:pPr eaLnBrk="1" hangingPunct="1"/>
            <a:r>
              <a:rPr lang="en-GB" altLang="et-EE">
                <a:latin typeface="Calibri" panose="020F0502020204030204" pitchFamily="34" charset="0"/>
              </a:rPr>
              <a:t>Kabra sarved talvel ja kevadel</a:t>
            </a:r>
          </a:p>
        </p:txBody>
      </p:sp>
      <p:pic>
        <p:nvPicPr>
          <p:cNvPr id="9219" name="Content Placeholder 6" descr="_MG_4656.jpg"/>
          <p:cNvPicPr>
            <a:picLocks noGrp="1" noChangeAspect="1"/>
          </p:cNvPicPr>
          <p:nvPr>
            <p:ph idx="1"/>
          </p:nvPr>
        </p:nvPicPr>
        <p:blipFill>
          <a:blip r:embed="rId2">
            <a:extLst>
              <a:ext uri="{28A0092B-C50C-407E-A947-70E740481C1C}">
                <a14:useLocalDpi xmlns:a14="http://schemas.microsoft.com/office/drawing/2010/main" val="0"/>
              </a:ext>
            </a:extLst>
          </a:blip>
          <a:srcRect/>
          <a:stretch>
            <a:fillRect/>
          </a:stretch>
        </p:blipFill>
        <p:spPr>
          <a:xfrm>
            <a:off x="952500" y="1600200"/>
            <a:ext cx="3048000" cy="4525963"/>
          </a:xfrm>
        </p:spPr>
      </p:pic>
      <p:pic>
        <p:nvPicPr>
          <p:cNvPr id="9220" name="Content Placeholder 7" descr="_MG_3334.jpg"/>
          <p:cNvPicPr>
            <a:picLocks noGrp="1" noChangeAspect="1"/>
          </p:cNvPicPr>
          <p:nvPr>
            <p:ph idx="2"/>
          </p:nvPr>
        </p:nvPicPr>
        <p:blipFill>
          <a:blip r:embed="rId3">
            <a:extLst>
              <a:ext uri="{28A0092B-C50C-407E-A947-70E740481C1C}">
                <a14:useLocalDpi xmlns:a14="http://schemas.microsoft.com/office/drawing/2010/main" val="0"/>
              </a:ext>
            </a:extLst>
          </a:blip>
          <a:srcRect/>
          <a:stretch>
            <a:fillRect/>
          </a:stretch>
        </p:blipFill>
        <p:spPr>
          <a:xfrm>
            <a:off x="5159375" y="1600200"/>
            <a:ext cx="3016250" cy="4525963"/>
          </a:xfr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6"/>
          <p:cNvSpPr>
            <a:spLocks noGrp="1"/>
          </p:cNvSpPr>
          <p:nvPr>
            <p:ph type="title"/>
          </p:nvPr>
        </p:nvSpPr>
        <p:spPr/>
        <p:txBody>
          <a:bodyPr/>
          <a:lstStyle/>
          <a:p>
            <a:r>
              <a:rPr lang="en-GB" altLang="et-EE">
                <a:latin typeface="Calibri" panose="020F0502020204030204" pitchFamily="34" charset="0"/>
              </a:rPr>
              <a:t>Sarved – turniirirelvad</a:t>
            </a:r>
          </a:p>
        </p:txBody>
      </p:sp>
      <p:sp>
        <p:nvSpPr>
          <p:cNvPr id="10243" name="Content Placeholder 5"/>
          <p:cNvSpPr>
            <a:spLocks noGrp="1"/>
          </p:cNvSpPr>
          <p:nvPr>
            <p:ph idx="1"/>
          </p:nvPr>
        </p:nvSpPr>
        <p:spPr/>
        <p:txBody>
          <a:bodyPr/>
          <a:lstStyle/>
          <a:p>
            <a:pPr>
              <a:buFont typeface="Calibri" panose="020F0502020204030204" pitchFamily="34" charset="0"/>
              <a:buNone/>
            </a:pPr>
            <a:r>
              <a:rPr lang="en-GB" altLang="et-EE" sz="2400">
                <a:latin typeface="Calibri" panose="020F0502020204030204" pitchFamily="34" charset="0"/>
              </a:rPr>
              <a:t>    Pealegi, kui sarvede ülesandeks jääks enesekaitse, oleksid nad evolutsiooni käigus ilmselt teistsuguse kuju omandanud – piigikujulised sarved ohustaksid ründajat enam kui harunenud. Küll aga on just niisugused, 2-3 harulised sarved ideaalsed turniirirelvad – oma liigikaaslast niisugustega tappa on pea võimatu, küll aga sobivad tugevama selgitamiseks. Sarved kukuvad peast sügisel, vanematel enne, noorematel hiljem.</a:t>
            </a:r>
            <a:br>
              <a:rPr lang="en-GB" altLang="et-EE" sz="2400">
                <a:latin typeface="Calibri" panose="020F0502020204030204" pitchFamily="34" charset="0"/>
              </a:rPr>
            </a:br>
            <a:r>
              <a:rPr lang="en-GB" altLang="et-EE" sz="2400">
                <a:latin typeface="Calibri" panose="020F0502020204030204" pitchFamily="34" charset="0"/>
              </a:rPr>
              <a:t>Muul ajal on emastel ja isastel eemalt vahet teha raskem – kehakaal on neil enam-vähem võrdne, ehkki isasloomad on kitsedest siiski pisut raskemad. See on erinev mõnest sugulasliigist, näiteks punahirvest, kelle isas- ja emasloomade kehakaal võib kordades erineda. Seksuaalse dimorfismi puudumine või esinemine tuleneb liikide sigimisstrateegiast.</a:t>
            </a:r>
            <a:br>
              <a:rPr lang="en-GB" altLang="et-EE" sz="2400">
                <a:latin typeface="Calibri" panose="020F0502020204030204" pitchFamily="34" charset="0"/>
              </a:rPr>
            </a:br>
            <a:endParaRPr lang="en-GB" altLang="et-EE" sz="2400">
              <a:latin typeface="Calibri" panose="020F0502020204030204" pitchFamily="34" charset="0"/>
            </a:endParaRPr>
          </a:p>
        </p:txBody>
      </p:sp>
    </p:spTree>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Default">
  <a:themeElements>
    <a:clrScheme name="Default">
      <a:dk1>
        <a:srgbClr val="000000"/>
      </a:dk1>
      <a:lt1>
        <a:srgbClr val="FFFFFF"/>
      </a:lt1>
      <a:dk2>
        <a:srgbClr val="2F0F1C"/>
      </a:dk2>
      <a:lt2>
        <a:srgbClr val="F1FAFB"/>
      </a:lt2>
      <a:accent1>
        <a:srgbClr val="A0CB46"/>
      </a:accent1>
      <a:accent2>
        <a:srgbClr val="4FBFC9"/>
      </a:accent2>
      <a:accent3>
        <a:srgbClr val="F7990F"/>
      </a:accent3>
      <a:accent4>
        <a:srgbClr val="ED4F39"/>
      </a:accent4>
      <a:accent5>
        <a:srgbClr val="BD3B70"/>
      </a:accent5>
      <a:accent6>
        <a:srgbClr val="FFCC52"/>
      </a:accent6>
      <a:hlink>
        <a:srgbClr val="4FBFC9"/>
      </a:hlink>
      <a:folHlink>
        <a:srgbClr val="BD3B70"/>
      </a:folHlink>
    </a:clrScheme>
    <a:fontScheme name="Default">
      <a:majorFont>
        <a:latin typeface="Roboto"/>
        <a:ea typeface=""/>
        <a:cs typeface=""/>
      </a:majorFont>
      <a:minorFont>
        <a:latin typeface="Roboto"/>
        <a:ea typeface=""/>
        <a:cs typeface=""/>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0"/>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a:solidFill>
            <a:schemeClr val="phClr">
              <a:shade val="95000"/>
              <a:satMod val="104999"/>
            </a:schemeClr>
          </a:solidFill>
          <a:prstDash val="solid"/>
        </a:ln>
        <a:ln w="25400" cap="flat">
          <a:solidFill>
            <a:schemeClr val="phClr"/>
          </a:solidFill>
          <a:prstDash val="solid"/>
        </a:ln>
        <a:ln w="38100" cap="flat">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blipFill dpi="0" rotWithShape="1">
          <a:blip xmlns:r="http://schemas.openxmlformats.org/officeDocument/2006/relationships" r:embed="rId1">
            <a:duotone>
              <a:schemeClr val="phClr">
                <a:shade val="10000"/>
                <a:satMod val="400000"/>
              </a:schemeClr>
              <a:schemeClr val="phClr">
                <a:tint val="90000"/>
                <a:satMod val="200000"/>
              </a:schemeClr>
            </a:duotone>
          </a:blip>
          <a:tile tx="0" ty="0" sx="100000" sy="100000" algn="tl"/>
        </a:blipFill>
        <a:gradFill rotWithShape="1">
          <a:gsLst>
            <a:gs pos="0">
              <a:schemeClr val="phClr">
                <a:tint val="80000"/>
                <a:satMod val="300000"/>
              </a:schemeClr>
            </a:gs>
            <a:gs pos="100000">
              <a:schemeClr val="phClr">
                <a:shade val="6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Default">
  <a:themeElements>
    <a:clrScheme name="Default">
      <a:dk1>
        <a:srgbClr val="000000"/>
      </a:dk1>
      <a:lt1>
        <a:srgbClr val="FFFFFF"/>
      </a:lt1>
      <a:dk2>
        <a:srgbClr val="2F0F1C"/>
      </a:dk2>
      <a:lt2>
        <a:srgbClr val="F1FAFB"/>
      </a:lt2>
      <a:accent1>
        <a:srgbClr val="A0CB46"/>
      </a:accent1>
      <a:accent2>
        <a:srgbClr val="4FBFC9"/>
      </a:accent2>
      <a:accent3>
        <a:srgbClr val="F7990F"/>
      </a:accent3>
      <a:accent4>
        <a:srgbClr val="ED4F39"/>
      </a:accent4>
      <a:accent5>
        <a:srgbClr val="BD3B70"/>
      </a:accent5>
      <a:accent6>
        <a:srgbClr val="FFCC52"/>
      </a:accent6>
      <a:hlink>
        <a:srgbClr val="4FBFC9"/>
      </a:hlink>
      <a:folHlink>
        <a:srgbClr val="BD3B70"/>
      </a:folHlink>
    </a:clrScheme>
    <a:fontScheme name="Default">
      <a:majorFont>
        <a:latin typeface="Roboto"/>
        <a:ea typeface=""/>
        <a:cs typeface=""/>
      </a:majorFont>
      <a:minorFont>
        <a:latin typeface="Roboto"/>
        <a:ea typeface=""/>
        <a:cs typeface=""/>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0"/>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a:solidFill>
            <a:schemeClr val="phClr">
              <a:shade val="95000"/>
              <a:satMod val="104999"/>
            </a:schemeClr>
          </a:solidFill>
          <a:prstDash val="solid"/>
        </a:ln>
        <a:ln w="25400" cap="flat">
          <a:solidFill>
            <a:schemeClr val="phClr"/>
          </a:solidFill>
          <a:prstDash val="solid"/>
        </a:ln>
        <a:ln w="38100" cap="flat">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blipFill dpi="0" rotWithShape="1">
          <a:blip xmlns:r="http://schemas.openxmlformats.org/officeDocument/2006/relationships" r:embed="rId1">
            <a:duotone>
              <a:schemeClr val="phClr">
                <a:shade val="10000"/>
                <a:satMod val="400000"/>
              </a:schemeClr>
              <a:schemeClr val="phClr">
                <a:tint val="90000"/>
                <a:satMod val="200000"/>
              </a:schemeClr>
            </a:duotone>
          </a:blip>
          <a:tile tx="0" ty="0" sx="100000" sy="100000" algn="tl"/>
        </a:blipFill>
        <a:gradFill rotWithShape="1">
          <a:gsLst>
            <a:gs pos="0">
              <a:schemeClr val="phClr">
                <a:tint val="80000"/>
                <a:satMod val="300000"/>
              </a:schemeClr>
            </a:gs>
            <a:gs pos="100000">
              <a:schemeClr val="phClr">
                <a:shade val="6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446</TotalTime>
  <Words>2179</Words>
  <Application>Microsoft Office PowerPoint</Application>
  <PresentationFormat>Ekraaniseanss (4:3)</PresentationFormat>
  <Paragraphs>88</Paragraphs>
  <Slides>34</Slides>
  <Notes>5</Notes>
  <HiddenSlides>0</HiddenSlides>
  <MMClips>0</MMClips>
  <ScaleCrop>false</ScaleCrop>
  <HeadingPairs>
    <vt:vector size="4" baseType="variant">
      <vt:variant>
        <vt:lpstr>Kujundus</vt:lpstr>
      </vt:variant>
      <vt:variant>
        <vt:i4>1</vt:i4>
      </vt:variant>
      <vt:variant>
        <vt:lpstr>Slaidipealkirjad</vt:lpstr>
      </vt:variant>
      <vt:variant>
        <vt:i4>34</vt:i4>
      </vt:variant>
    </vt:vector>
  </HeadingPairs>
  <TitlesOfParts>
    <vt:vector size="35" baseType="lpstr">
      <vt:lpstr>Default</vt:lpstr>
      <vt:lpstr>PowerPointi esitlus</vt:lpstr>
      <vt:lpstr>PowerPointi esitlus</vt:lpstr>
      <vt:lpstr>PowerPointi esitlus</vt:lpstr>
      <vt:lpstr>Torukarvad</vt:lpstr>
      <vt:lpstr>Sabapeegel</vt:lpstr>
      <vt:lpstr>PowerPointi esitlus</vt:lpstr>
      <vt:lpstr>Sarvede kasvuaeg</vt:lpstr>
      <vt:lpstr>Kabra sarved talvel ja kevadel</vt:lpstr>
      <vt:lpstr>Sarved – turniirirelvad</vt:lpstr>
      <vt:lpstr>PowerPointi esitlus</vt:lpstr>
      <vt:lpstr>Metskitse toidusedel</vt:lpstr>
      <vt:lpstr>Metskitse talvine menüü</vt:lpstr>
      <vt:lpstr>PowerPointi esitlus</vt:lpstr>
      <vt:lpstr>Miks metskits mäletseb?</vt:lpstr>
      <vt:lpstr>Mäluv kits.</vt:lpstr>
      <vt:lpstr>Liitmagu</vt:lpstr>
      <vt:lpstr>Talvel elatakse "püsileegil"</vt:lpstr>
      <vt:lpstr>Lumevaesel talvel</vt:lpstr>
      <vt:lpstr>Metskitse minemised ja tulemised Eesti aladele</vt:lpstr>
      <vt:lpstr>Metskitse arvukus graafikutel</vt:lpstr>
      <vt:lpstr>Talvel hoiduvad kabrad kultuurmaastikul viljaoraste ja talirapsi põldude lähedale.</vt:lpstr>
      <vt:lpstr>Palju metskitsi elab Eestis?</vt:lpstr>
      <vt:lpstr>Metskitse levila</vt:lpstr>
      <vt:lpstr>Metskits Euroopas</vt:lpstr>
      <vt:lpstr>PowerPointi esitlus</vt:lpstr>
      <vt:lpstr>Metskitse uus põlvkond</vt:lpstr>
      <vt:lpstr>Kitseema otsustab poegimise aja</vt:lpstr>
      <vt:lpstr>Talvel liiguvad metskitsed karjades, kevadel karjad lagunevad, et sügisel taas kokku saada.</vt:lpstr>
      <vt:lpstr>Talled</vt:lpstr>
      <vt:lpstr>Metskits liikluses</vt:lpstr>
      <vt:lpstr>Metskits liigub hämaras</vt:lpstr>
      <vt:lpstr>Kitsejaht</vt:lpstr>
      <vt:lpstr>Toitumisstrateegist ja jahimeeste rollist</vt:lpstr>
      <vt:lpstr>Autorid ja koostajad</vt:lpstr>
    </vt:vector>
  </TitlesOfParts>
  <Company>Zoho Corp</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mats kangur</dc:creator>
  <cp:lastModifiedBy>Helen Arusoo</cp:lastModifiedBy>
  <cp:revision>38</cp:revision>
  <dcterms:created xsi:type="dcterms:W3CDTF">2010-03-09T10:03:29Z</dcterms:created>
  <dcterms:modified xsi:type="dcterms:W3CDTF">2017-03-29T11:42:57Z</dcterms:modified>
</cp:coreProperties>
</file>